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385" r:id="rId3"/>
    <p:sldId id="388" r:id="rId4"/>
    <p:sldId id="387" r:id="rId5"/>
    <p:sldId id="281" r:id="rId6"/>
    <p:sldId id="284" r:id="rId7"/>
    <p:sldId id="285" r:id="rId8"/>
    <p:sldId id="286" r:id="rId9"/>
    <p:sldId id="389" r:id="rId10"/>
    <p:sldId id="390" r:id="rId11"/>
    <p:sldId id="391" r:id="rId12"/>
    <p:sldId id="395" r:id="rId13"/>
    <p:sldId id="392" r:id="rId14"/>
    <p:sldId id="400" r:id="rId15"/>
    <p:sldId id="288" r:id="rId16"/>
    <p:sldId id="397" r:id="rId17"/>
    <p:sldId id="310" r:id="rId18"/>
    <p:sldId id="396" r:id="rId19"/>
    <p:sldId id="398" r:id="rId20"/>
    <p:sldId id="289" r:id="rId21"/>
    <p:sldId id="393" r:id="rId22"/>
    <p:sldId id="401" r:id="rId23"/>
    <p:sldId id="311" r:id="rId24"/>
    <p:sldId id="290" r:id="rId25"/>
    <p:sldId id="317" r:id="rId26"/>
    <p:sldId id="268" r:id="rId27"/>
    <p:sldId id="38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D7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090"/>
    <p:restoredTop sz="91701"/>
  </p:normalViewPr>
  <p:slideViewPr>
    <p:cSldViewPr snapToGrid="0" snapToObjects="1">
      <p:cViewPr varScale="1">
        <p:scale>
          <a:sx n="117" d="100"/>
          <a:sy n="117" d="100"/>
        </p:scale>
        <p:origin x="36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2.jpg>
</file>

<file path=ppt/media/image13.png>
</file>

<file path=ppt/media/image14.jpg>
</file>

<file path=ppt/media/image15.tiff>
</file>

<file path=ppt/media/image16.tiff>
</file>

<file path=ppt/media/image2.jp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064282-9EB8-7244-AD0B-C475A3BC5EEB}" type="datetimeFigureOut">
              <a:rPr lang="en-US" smtClean="0"/>
              <a:t>5/18/20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0D187C-9021-B548-9077-AFDC4E6B596E}" type="slidenum">
              <a:rPr lang="en-US" smtClean="0"/>
              <a:t>‹#›</a:t>
            </a:fld>
            <a:endParaRPr lang="en-US"/>
          </a:p>
        </p:txBody>
      </p:sp>
    </p:spTree>
    <p:extLst>
      <p:ext uri="{BB962C8B-B14F-4D97-AF65-F5344CB8AC3E}">
        <p14:creationId xmlns:p14="http://schemas.microsoft.com/office/powerpoint/2010/main" val="39071102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Notes on programming language - </a:t>
            </a:r>
            <a:r>
              <a:rPr lang="en-US" dirty="0" err="1"/>
              <a:t>prereqs</a:t>
            </a:r>
            <a:endParaRPr lang="en-US" dirty="0"/>
          </a:p>
        </p:txBody>
      </p:sp>
      <p:sp>
        <p:nvSpPr>
          <p:cNvPr id="4" name="Slide Number Placeholder 3"/>
          <p:cNvSpPr>
            <a:spLocks noGrp="1"/>
          </p:cNvSpPr>
          <p:nvPr>
            <p:ph type="sldNum" sz="quarter" idx="5"/>
          </p:nvPr>
        </p:nvSpPr>
        <p:spPr/>
        <p:txBody>
          <a:bodyPr/>
          <a:lstStyle/>
          <a:p>
            <a:fld id="{880D187C-9021-B548-9077-AFDC4E6B596E}" type="slidenum">
              <a:rPr lang="en-US" smtClean="0"/>
              <a:t>1</a:t>
            </a:fld>
            <a:endParaRPr lang="en-US"/>
          </a:p>
        </p:txBody>
      </p:sp>
    </p:spTree>
    <p:extLst>
      <p:ext uri="{BB962C8B-B14F-4D97-AF65-F5344CB8AC3E}">
        <p14:creationId xmlns:p14="http://schemas.microsoft.com/office/powerpoint/2010/main" val="853935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Notes on programming language - </a:t>
            </a:r>
            <a:r>
              <a:rPr lang="en-US" dirty="0" err="1"/>
              <a:t>prereqs</a:t>
            </a:r>
            <a:endParaRPr lang="en-US" dirty="0"/>
          </a:p>
        </p:txBody>
      </p:sp>
      <p:sp>
        <p:nvSpPr>
          <p:cNvPr id="4" name="Slide Number Placeholder 3"/>
          <p:cNvSpPr>
            <a:spLocks noGrp="1"/>
          </p:cNvSpPr>
          <p:nvPr>
            <p:ph type="sldNum" sz="quarter" idx="5"/>
          </p:nvPr>
        </p:nvSpPr>
        <p:spPr/>
        <p:txBody>
          <a:bodyPr/>
          <a:lstStyle/>
          <a:p>
            <a:fld id="{880D187C-9021-B548-9077-AFDC4E6B596E}" type="slidenum">
              <a:rPr lang="en-US" smtClean="0"/>
              <a:t>2</a:t>
            </a:fld>
            <a:endParaRPr lang="en-US"/>
          </a:p>
        </p:txBody>
      </p:sp>
    </p:spTree>
    <p:extLst>
      <p:ext uri="{BB962C8B-B14F-4D97-AF65-F5344CB8AC3E}">
        <p14:creationId xmlns:p14="http://schemas.microsoft.com/office/powerpoint/2010/main" val="1390423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Notes on programming language - </a:t>
            </a:r>
            <a:r>
              <a:rPr lang="en-US" dirty="0" err="1"/>
              <a:t>prereqs</a:t>
            </a:r>
            <a:endParaRPr lang="en-US" dirty="0"/>
          </a:p>
        </p:txBody>
      </p:sp>
      <p:sp>
        <p:nvSpPr>
          <p:cNvPr id="4" name="Slide Number Placeholder 3"/>
          <p:cNvSpPr>
            <a:spLocks noGrp="1"/>
          </p:cNvSpPr>
          <p:nvPr>
            <p:ph type="sldNum" sz="quarter" idx="5"/>
          </p:nvPr>
        </p:nvSpPr>
        <p:spPr/>
        <p:txBody>
          <a:bodyPr/>
          <a:lstStyle/>
          <a:p>
            <a:fld id="{880D187C-9021-B548-9077-AFDC4E6B596E}" type="slidenum">
              <a:rPr lang="en-US" smtClean="0"/>
              <a:t>3</a:t>
            </a:fld>
            <a:endParaRPr lang="en-US"/>
          </a:p>
        </p:txBody>
      </p:sp>
    </p:spTree>
    <p:extLst>
      <p:ext uri="{BB962C8B-B14F-4D97-AF65-F5344CB8AC3E}">
        <p14:creationId xmlns:p14="http://schemas.microsoft.com/office/powerpoint/2010/main" val="2566994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Notes on programming language - </a:t>
            </a:r>
            <a:r>
              <a:rPr lang="en-US" dirty="0" err="1"/>
              <a:t>prereqs</a:t>
            </a:r>
            <a:endParaRPr lang="en-US" dirty="0"/>
          </a:p>
        </p:txBody>
      </p:sp>
      <p:sp>
        <p:nvSpPr>
          <p:cNvPr id="4" name="Slide Number Placeholder 3"/>
          <p:cNvSpPr>
            <a:spLocks noGrp="1"/>
          </p:cNvSpPr>
          <p:nvPr>
            <p:ph type="sldNum" sz="quarter" idx="5"/>
          </p:nvPr>
        </p:nvSpPr>
        <p:spPr/>
        <p:txBody>
          <a:bodyPr/>
          <a:lstStyle/>
          <a:p>
            <a:fld id="{880D187C-9021-B548-9077-AFDC4E6B596E}" type="slidenum">
              <a:rPr lang="en-US" smtClean="0"/>
              <a:t>4</a:t>
            </a:fld>
            <a:endParaRPr lang="en-US"/>
          </a:p>
        </p:txBody>
      </p:sp>
    </p:spTree>
    <p:extLst>
      <p:ext uri="{BB962C8B-B14F-4D97-AF65-F5344CB8AC3E}">
        <p14:creationId xmlns:p14="http://schemas.microsoft.com/office/powerpoint/2010/main" val="32468544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0D187C-9021-B548-9077-AFDC4E6B596E}" type="slidenum">
              <a:rPr lang="en-US" smtClean="0"/>
              <a:t>16</a:t>
            </a:fld>
            <a:endParaRPr lang="en-US"/>
          </a:p>
        </p:txBody>
      </p:sp>
    </p:spTree>
    <p:extLst>
      <p:ext uri="{BB962C8B-B14F-4D97-AF65-F5344CB8AC3E}">
        <p14:creationId xmlns:p14="http://schemas.microsoft.com/office/powerpoint/2010/main" val="6847433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0D187C-9021-B548-9077-AFDC4E6B596E}" type="slidenum">
              <a:rPr lang="en-US" smtClean="0"/>
              <a:t>26</a:t>
            </a:fld>
            <a:endParaRPr lang="en-US"/>
          </a:p>
        </p:txBody>
      </p:sp>
    </p:spTree>
    <p:extLst>
      <p:ext uri="{BB962C8B-B14F-4D97-AF65-F5344CB8AC3E}">
        <p14:creationId xmlns:p14="http://schemas.microsoft.com/office/powerpoint/2010/main" val="19161993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8C46A-B6B6-2B4B-BD70-626DBEEC29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25AB648-7C5E-194A-BBB8-EA4E888D5D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D29DF5-13FE-D340-822E-3CA4163E5242}"/>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5" name="Footer Placeholder 4">
            <a:extLst>
              <a:ext uri="{FF2B5EF4-FFF2-40B4-BE49-F238E27FC236}">
                <a16:creationId xmlns:a16="http://schemas.microsoft.com/office/drawing/2014/main" id="{134327A2-C403-F840-A3EC-AF906E8B45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A7DA17-7573-1F48-917F-321CD13603C3}"/>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30944818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D5FE2-32C6-264F-8469-93579445750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4352C6-FE4E-784E-A08F-70FFA610EE0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BD6A7C-BAF3-B042-B41A-62E89715A312}"/>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5" name="Footer Placeholder 4">
            <a:extLst>
              <a:ext uri="{FF2B5EF4-FFF2-40B4-BE49-F238E27FC236}">
                <a16:creationId xmlns:a16="http://schemas.microsoft.com/office/drawing/2014/main" id="{5C26776D-4B7B-FF45-A76B-F8DECAEB62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C8EA09-8D39-634D-8A76-5A0FCCC1D729}"/>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13120780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1A3DEF-9677-E946-A859-AEBCA1CAA0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7908F1-823D-7F42-9506-03B35798EB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6321B2-93BD-004E-9468-E60767C05093}"/>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5" name="Footer Placeholder 4">
            <a:extLst>
              <a:ext uri="{FF2B5EF4-FFF2-40B4-BE49-F238E27FC236}">
                <a16:creationId xmlns:a16="http://schemas.microsoft.com/office/drawing/2014/main" id="{78ED817E-0C7A-5E4D-B03B-180582AF2E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83D91E-7552-704D-BAA1-0DAF2F1235D4}"/>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3721274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C8AC9-F311-5F4A-8C82-F6953971D0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906B2F-2FE1-BD4E-B6D5-3CB218960C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AB01CC-4390-C64D-95F2-8D2B8A4D5755}"/>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5" name="Footer Placeholder 4">
            <a:extLst>
              <a:ext uri="{FF2B5EF4-FFF2-40B4-BE49-F238E27FC236}">
                <a16:creationId xmlns:a16="http://schemas.microsoft.com/office/drawing/2014/main" id="{65708448-A3C6-F349-A831-7EA4938DFB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8E6824-47BA-714F-B074-3143AAAC22F6}"/>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1258658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CF572-7B30-2C4C-A05F-A3F68AA59A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45AF3A-DD96-724D-84BD-AE51003E4EA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F0757C2-7A42-4648-9A7C-171D23528CF3}"/>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5" name="Footer Placeholder 4">
            <a:extLst>
              <a:ext uri="{FF2B5EF4-FFF2-40B4-BE49-F238E27FC236}">
                <a16:creationId xmlns:a16="http://schemas.microsoft.com/office/drawing/2014/main" id="{99504E1E-C30B-164B-8DC6-E1AA0F3517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8B615F-1844-DA41-A0DA-A3FBDC240A78}"/>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2137426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717CB-AFA0-3C4B-857A-380AC3EACA8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93CD58-0ADA-1447-BB71-8C6B56A3D8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C05E97E-4D7E-0847-A023-21FC26706A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7B24D2-0DAC-EE49-BF86-34D95013D15F}"/>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6" name="Footer Placeholder 5">
            <a:extLst>
              <a:ext uri="{FF2B5EF4-FFF2-40B4-BE49-F238E27FC236}">
                <a16:creationId xmlns:a16="http://schemas.microsoft.com/office/drawing/2014/main" id="{318C2530-240A-C94C-B011-DC20C58DBD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BC56D7-49A5-164B-8B81-40BB285DDB4E}"/>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3681763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A6305-1826-7949-8C21-790A297B136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2663A62-9BF3-0A45-B05F-B927546E76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BD4189-5EC2-A844-9EFD-6094A6D6625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B17210-05A7-9746-AB08-21957441214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7C704D-F876-F445-8F2E-C8A86667F0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C0F1E9-E3AC-374B-9FA2-4F820DFCA7D7}"/>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8" name="Footer Placeholder 7">
            <a:extLst>
              <a:ext uri="{FF2B5EF4-FFF2-40B4-BE49-F238E27FC236}">
                <a16:creationId xmlns:a16="http://schemas.microsoft.com/office/drawing/2014/main" id="{977C3302-4ED8-F34A-ABF6-247A8E71EC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17D40FE-1B4D-8341-B2EC-FCC1F7F54293}"/>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614693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E376E-9BF4-5B4C-8E46-3247BA498F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B93AF26-820D-F04F-8446-2193C9171021}"/>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4" name="Footer Placeholder 3">
            <a:extLst>
              <a:ext uri="{FF2B5EF4-FFF2-40B4-BE49-F238E27FC236}">
                <a16:creationId xmlns:a16="http://schemas.microsoft.com/office/drawing/2014/main" id="{4FE9EA46-084C-454B-824C-B90D12DC092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BE9D9B-E99B-BD49-A8E8-29B4A71AC372}"/>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527488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3DD90B-18E7-6442-99AF-2CF8464E4914}"/>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3" name="Footer Placeholder 2">
            <a:extLst>
              <a:ext uri="{FF2B5EF4-FFF2-40B4-BE49-F238E27FC236}">
                <a16:creationId xmlns:a16="http://schemas.microsoft.com/office/drawing/2014/main" id="{BD7D2687-2471-FD43-96AF-70933E8E2D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EE9932-DD77-B745-9790-C643118A121E}"/>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2734594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C3211-4774-1F47-84EC-8A05CD6C0C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4E35DB-9C33-C145-AFEB-09AED4C71C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2C2B5C-44DD-4F40-B787-32526E3F8B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E17A13-BCE6-0945-91A9-EA6FC5FE4826}"/>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6" name="Footer Placeholder 5">
            <a:extLst>
              <a:ext uri="{FF2B5EF4-FFF2-40B4-BE49-F238E27FC236}">
                <a16:creationId xmlns:a16="http://schemas.microsoft.com/office/drawing/2014/main" id="{245F9EDA-4DA6-1849-A3AC-C302FB34D8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10E4EF-0D1E-744A-A837-7E4B2306AEBB}"/>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2238551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61BF1-CFE7-0648-BEC1-444819FAC3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D7D2F95-2FBF-D147-8389-256DE68846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BDF8085-E974-984B-BB0D-E8C1097180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EEE47A-0576-704F-B67D-0A92B2349746}"/>
              </a:ext>
            </a:extLst>
          </p:cNvPr>
          <p:cNvSpPr>
            <a:spLocks noGrp="1"/>
          </p:cNvSpPr>
          <p:nvPr>
            <p:ph type="dt" sz="half" idx="10"/>
          </p:nvPr>
        </p:nvSpPr>
        <p:spPr/>
        <p:txBody>
          <a:bodyPr/>
          <a:lstStyle/>
          <a:p>
            <a:fld id="{B7C6760F-AC92-E94D-BC16-D782C7E9CFA7}" type="datetimeFigureOut">
              <a:rPr lang="en-US" smtClean="0"/>
              <a:t>5/18/20</a:t>
            </a:fld>
            <a:endParaRPr lang="en-US"/>
          </a:p>
        </p:txBody>
      </p:sp>
      <p:sp>
        <p:nvSpPr>
          <p:cNvPr id="6" name="Footer Placeholder 5">
            <a:extLst>
              <a:ext uri="{FF2B5EF4-FFF2-40B4-BE49-F238E27FC236}">
                <a16:creationId xmlns:a16="http://schemas.microsoft.com/office/drawing/2014/main" id="{4B9E634B-DB46-BB4E-9B2A-B70878772F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4FB944-CB95-144A-BDB2-E0D6310C30D1}"/>
              </a:ext>
            </a:extLst>
          </p:cNvPr>
          <p:cNvSpPr>
            <a:spLocks noGrp="1"/>
          </p:cNvSpPr>
          <p:nvPr>
            <p:ph type="sldNum" sz="quarter" idx="12"/>
          </p:nvPr>
        </p:nvSpPr>
        <p:spPr/>
        <p:txBody>
          <a:bodyPr/>
          <a:lstStyle/>
          <a:p>
            <a:fld id="{322B1E39-06B2-C64E-85C9-88ED7643F634}" type="slidenum">
              <a:rPr lang="en-US" smtClean="0"/>
              <a:t>‹#›</a:t>
            </a:fld>
            <a:endParaRPr lang="en-US"/>
          </a:p>
        </p:txBody>
      </p:sp>
    </p:spTree>
    <p:extLst>
      <p:ext uri="{BB962C8B-B14F-4D97-AF65-F5344CB8AC3E}">
        <p14:creationId xmlns:p14="http://schemas.microsoft.com/office/powerpoint/2010/main" val="20901615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618D97-B045-9641-A888-50F6A82C76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44EC19-9E97-4B4F-937E-D278B12DCE2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A59362-4EA1-4A42-9580-692B7A2E7F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C6760F-AC92-E94D-BC16-D782C7E9CFA7}" type="datetimeFigureOut">
              <a:rPr lang="en-US" smtClean="0"/>
              <a:t>5/18/20</a:t>
            </a:fld>
            <a:endParaRPr lang="en-US"/>
          </a:p>
        </p:txBody>
      </p:sp>
      <p:sp>
        <p:nvSpPr>
          <p:cNvPr id="5" name="Footer Placeholder 4">
            <a:extLst>
              <a:ext uri="{FF2B5EF4-FFF2-40B4-BE49-F238E27FC236}">
                <a16:creationId xmlns:a16="http://schemas.microsoft.com/office/drawing/2014/main" id="{CD32509F-BCE2-2247-B628-F68978FBC99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533CB54-7F5C-E548-B6B3-03CF9B6637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2B1E39-06B2-C64E-85C9-88ED7643F634}" type="slidenum">
              <a:rPr lang="en-US" smtClean="0"/>
              <a:t>‹#›</a:t>
            </a:fld>
            <a:endParaRPr lang="en-US"/>
          </a:p>
        </p:txBody>
      </p:sp>
    </p:spTree>
    <p:extLst>
      <p:ext uri="{BB962C8B-B14F-4D97-AF65-F5344CB8AC3E}">
        <p14:creationId xmlns:p14="http://schemas.microsoft.com/office/powerpoint/2010/main" val="301200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ites.google.com/site/himbcorelab/illumina_sequencing" TargetMode="External"/><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hyperlink" Target="https://sites.google.com/site/himbcorelab/illumina_sequencin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hyperlink" Target="https://www.illumina.com/company/video-hub/fCd6B5HRaZ8.html" TargetMode="Externa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13.xml.rels><?xml version="1.0" encoding="UTF-8" standalone="yes"?>
<Relationships xmlns="http://schemas.openxmlformats.org/package/2006/relationships"><Relationship Id="rId3" Type="http://schemas.openxmlformats.org/officeDocument/2006/relationships/hyperlink" Target="https://www.biostars.org/p/267167/"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Exome_sequencing"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hbctraining/In-depth-NGS-Data-Analysis-Cours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s://access.tufts.edu/research-cluster-account" TargetMode="External"/><Relationship Id="rId7" Type="http://schemas.openxmlformats.org/officeDocument/2006/relationships/hyperlink" Target="https://tufts.app.box.com/s/x9aflewr2qw59pcbgcghbo9muykbi4ju"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hyperlink" Target="https://tufts.app.box.com/s/wflnqfkymf77an6wsvg82ite65arhqg1" TargetMode="External"/><Relationship Id="rId5" Type="http://schemas.openxmlformats.org/officeDocument/2006/relationships/hyperlink" Target="https://tufts.box.com/s/x9aflewr2qw59pcbgcghbo9muykbi4ju" TargetMode="External"/><Relationship Id="rId4" Type="http://schemas.openxmlformats.org/officeDocument/2006/relationships/hyperlink" Target="https://access.tufts.edu/vpn"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Ploidy" TargetMode="External"/><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en.wikipedia.org/wiki/Ploidy"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jimb.stanford.edu/giab/" TargetMode="External"/><Relationship Id="rId2" Type="http://schemas.openxmlformats.org/officeDocument/2006/relationships/image" Target="../media/image15.tiff"/><Relationship Id="rId1" Type="http://schemas.openxmlformats.org/officeDocument/2006/relationships/slideLayout" Target="../slideLayouts/slideLayout2.xml"/><Relationship Id="rId6" Type="http://schemas.openxmlformats.org/officeDocument/2006/relationships/hyperlink" Target="https://github.com/hbctraining/In-depth-NGS-Data-Analysis-Course/blob/master/sessionVI/lessons/01_alignment.md" TargetMode="External"/><Relationship Id="rId5" Type="http://schemas.openxmlformats.org/officeDocument/2006/relationships/image" Target="../media/image16.tiff"/><Relationship Id="rId4" Type="http://schemas.openxmlformats.org/officeDocument/2006/relationships/hyperlink" Target="http://www.nature.com/nmeth/journal/v12/n10/fig_tab/nmeth.3505_SF4.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hbctraining/In-depth-NGS-Data-Analysis-Course"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hbctraining/" TargetMode="External"/><Relationship Id="rId2" Type="http://schemas.openxmlformats.org/officeDocument/2006/relationships/hyperlink" Target="https://sites.tufts.edu/biotools/tutorials/" TargetMode="External"/><Relationship Id="rId1" Type="http://schemas.openxmlformats.org/officeDocument/2006/relationships/slideLayout" Target="../slideLayouts/slideLayout2.xml"/><Relationship Id="rId4" Type="http://schemas.openxmlformats.org/officeDocument/2006/relationships/hyperlink" Target="mailto:tts-research@tufts.edu"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rbatorsky.github.io/intro-to-ngs-bioinformatics/"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mailto:Rebecca.Batorsky@tufts.edu" TargetMode="External"/><Relationship Id="rId4" Type="http://schemas.openxmlformats.org/officeDocument/2006/relationships/hyperlink" Target="https://piazza.com/tuft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sites.google.com/site/himbcorelab/illumina_sequencing"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sites.google.com/site/himbcorelab/illumina_sequencing"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C1B8A2D-BFA4-9947-A460-DAE146DA9E34}"/>
              </a:ext>
            </a:extLst>
          </p:cNvPr>
          <p:cNvSpPr>
            <a:spLocks noGrp="1"/>
          </p:cNvSpPr>
          <p:nvPr>
            <p:ph type="ctrTitle"/>
          </p:nvPr>
        </p:nvSpPr>
        <p:spPr>
          <a:xfrm>
            <a:off x="838199" y="4525347"/>
            <a:ext cx="6801321" cy="1737360"/>
          </a:xfrm>
        </p:spPr>
        <p:txBody>
          <a:bodyPr anchor="ctr">
            <a:normAutofit fontScale="90000"/>
          </a:bodyPr>
          <a:lstStyle/>
          <a:p>
            <a:pPr algn="r"/>
            <a:r>
              <a:rPr lang="en-US" dirty="0"/>
              <a:t>Intro to NGS Bioinformatics using Tufts HPC</a:t>
            </a:r>
          </a:p>
        </p:txBody>
      </p:sp>
      <p:sp>
        <p:nvSpPr>
          <p:cNvPr id="3" name="Subtitle 2">
            <a:extLst>
              <a:ext uri="{FF2B5EF4-FFF2-40B4-BE49-F238E27FC236}">
                <a16:creationId xmlns:a16="http://schemas.microsoft.com/office/drawing/2014/main" id="{9E2B9A9B-C1C9-F246-8CC5-B7B2F31D89ED}"/>
              </a:ext>
            </a:extLst>
          </p:cNvPr>
          <p:cNvSpPr>
            <a:spLocks noGrp="1"/>
          </p:cNvSpPr>
          <p:nvPr>
            <p:ph type="subTitle" idx="1"/>
          </p:nvPr>
        </p:nvSpPr>
        <p:spPr>
          <a:xfrm>
            <a:off x="7961258" y="4525347"/>
            <a:ext cx="3258675" cy="1737360"/>
          </a:xfrm>
        </p:spPr>
        <p:txBody>
          <a:bodyPr anchor="ctr">
            <a:normAutofit/>
          </a:bodyPr>
          <a:lstStyle/>
          <a:p>
            <a:pPr algn="l"/>
            <a:r>
              <a:rPr lang="en-US" dirty="0"/>
              <a:t>Rebecca </a:t>
            </a:r>
            <a:r>
              <a:rPr lang="en-US" dirty="0" err="1"/>
              <a:t>Batorsky</a:t>
            </a:r>
            <a:endParaRPr lang="en-US" dirty="0"/>
          </a:p>
          <a:p>
            <a:pPr algn="l"/>
            <a:r>
              <a:rPr lang="en-US" dirty="0"/>
              <a:t>Sr Bioinformatics Specialist</a:t>
            </a:r>
          </a:p>
          <a:p>
            <a:pPr algn="l"/>
            <a:r>
              <a:rPr lang="en-US" dirty="0"/>
              <a:t>May 2020</a:t>
            </a:r>
          </a:p>
        </p:txBody>
      </p:sp>
      <p:sp>
        <p:nvSpPr>
          <p:cNvPr id="10" name="Oval 9">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val 11">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8" name="Straight Connector 17">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9139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0" y="47501"/>
            <a:ext cx="10515600" cy="840828"/>
          </a:xfrm>
        </p:spPr>
        <p:txBody>
          <a:bodyPr>
            <a:normAutofit/>
          </a:bodyPr>
          <a:lstStyle/>
          <a:p>
            <a:r>
              <a:rPr lang="en-US" dirty="0">
                <a:solidFill>
                  <a:schemeClr val="accent1"/>
                </a:solidFill>
              </a:rPr>
              <a:t>Next Generation Sequencing (NGS)</a:t>
            </a:r>
          </a:p>
        </p:txBody>
      </p:sp>
      <p:pic>
        <p:nvPicPr>
          <p:cNvPr id="5" name="Picture 4" descr="A screenshot of a cell phone&#10;&#10;Description automatically generated">
            <a:extLst>
              <a:ext uri="{FF2B5EF4-FFF2-40B4-BE49-F238E27FC236}">
                <a16:creationId xmlns:a16="http://schemas.microsoft.com/office/drawing/2014/main" id="{E7EA4F9C-537D-FB47-9D6E-47DBB3EDEE04}"/>
              </a:ext>
            </a:extLst>
          </p:cNvPr>
          <p:cNvPicPr>
            <a:picLocks noChangeAspect="1"/>
          </p:cNvPicPr>
          <p:nvPr/>
        </p:nvPicPr>
        <p:blipFill rotWithShape="1">
          <a:blip r:embed="rId2"/>
          <a:srcRect b="50000"/>
          <a:stretch/>
        </p:blipFill>
        <p:spPr>
          <a:xfrm>
            <a:off x="1300557" y="888329"/>
            <a:ext cx="7914486" cy="5359285"/>
          </a:xfrm>
          <a:prstGeom prst="rect">
            <a:avLst/>
          </a:prstGeom>
        </p:spPr>
      </p:pic>
      <p:sp>
        <p:nvSpPr>
          <p:cNvPr id="7" name="Rectangle 6">
            <a:extLst>
              <a:ext uri="{FF2B5EF4-FFF2-40B4-BE49-F238E27FC236}">
                <a16:creationId xmlns:a16="http://schemas.microsoft.com/office/drawing/2014/main" id="{99FC624C-DC65-AF44-80AB-FE1F353B4260}"/>
              </a:ext>
            </a:extLst>
          </p:cNvPr>
          <p:cNvSpPr/>
          <p:nvPr/>
        </p:nvSpPr>
        <p:spPr>
          <a:xfrm>
            <a:off x="5934075" y="6441167"/>
            <a:ext cx="7467600" cy="369332"/>
          </a:xfrm>
          <a:prstGeom prst="rect">
            <a:avLst/>
          </a:prstGeom>
        </p:spPr>
        <p:txBody>
          <a:bodyPr wrap="square">
            <a:spAutoFit/>
          </a:bodyPr>
          <a:lstStyle/>
          <a:p>
            <a:r>
              <a:rPr lang="en-US" dirty="0">
                <a:hlinkClick r:id="rId3"/>
              </a:rPr>
              <a:t>https://sites.google.com/site/himbcorelab/illumina_sequencing</a:t>
            </a:r>
            <a:endParaRPr lang="en-US" dirty="0"/>
          </a:p>
        </p:txBody>
      </p:sp>
    </p:spTree>
    <p:extLst>
      <p:ext uri="{BB962C8B-B14F-4D97-AF65-F5344CB8AC3E}">
        <p14:creationId xmlns:p14="http://schemas.microsoft.com/office/powerpoint/2010/main" val="35025945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0" y="47501"/>
            <a:ext cx="10515600" cy="840828"/>
          </a:xfrm>
        </p:spPr>
        <p:txBody>
          <a:bodyPr>
            <a:normAutofit/>
          </a:bodyPr>
          <a:lstStyle/>
          <a:p>
            <a:r>
              <a:rPr lang="en-US" dirty="0">
                <a:solidFill>
                  <a:schemeClr val="accent1"/>
                </a:solidFill>
              </a:rPr>
              <a:t>Next Generation Sequencing (NGS)</a:t>
            </a:r>
          </a:p>
        </p:txBody>
      </p:sp>
      <p:sp>
        <p:nvSpPr>
          <p:cNvPr id="8" name="Rectangle 7">
            <a:extLst>
              <a:ext uri="{FF2B5EF4-FFF2-40B4-BE49-F238E27FC236}">
                <a16:creationId xmlns:a16="http://schemas.microsoft.com/office/drawing/2014/main" id="{094DFACB-D2BD-9F4C-A3CE-8835580D642B}"/>
              </a:ext>
            </a:extLst>
          </p:cNvPr>
          <p:cNvSpPr/>
          <p:nvPr/>
        </p:nvSpPr>
        <p:spPr>
          <a:xfrm>
            <a:off x="6022428" y="6488668"/>
            <a:ext cx="7467600" cy="369332"/>
          </a:xfrm>
          <a:prstGeom prst="rect">
            <a:avLst/>
          </a:prstGeom>
        </p:spPr>
        <p:txBody>
          <a:bodyPr wrap="square">
            <a:spAutoFit/>
          </a:bodyPr>
          <a:lstStyle/>
          <a:p>
            <a:r>
              <a:rPr lang="en-US" dirty="0">
                <a:hlinkClick r:id="rId2"/>
              </a:rPr>
              <a:t>https://sites.google.com/site/himbcorelab/illumina_sequencing</a:t>
            </a:r>
            <a:endParaRPr lang="en-US" dirty="0"/>
          </a:p>
        </p:txBody>
      </p:sp>
      <p:pic>
        <p:nvPicPr>
          <p:cNvPr id="6" name="Picture 5" descr="A screenshot of a cell phone&#10;&#10;Description automatically generated">
            <a:extLst>
              <a:ext uri="{FF2B5EF4-FFF2-40B4-BE49-F238E27FC236}">
                <a16:creationId xmlns:a16="http://schemas.microsoft.com/office/drawing/2014/main" id="{1E06501F-4034-A143-8C14-2BE7441D824A}"/>
              </a:ext>
            </a:extLst>
          </p:cNvPr>
          <p:cNvPicPr>
            <a:picLocks noChangeAspect="1"/>
          </p:cNvPicPr>
          <p:nvPr/>
        </p:nvPicPr>
        <p:blipFill rotWithShape="1">
          <a:blip r:embed="rId3"/>
          <a:srcRect t="50730" r="-78"/>
          <a:stretch/>
        </p:blipFill>
        <p:spPr>
          <a:xfrm>
            <a:off x="1235846" y="888329"/>
            <a:ext cx="8043907" cy="5358996"/>
          </a:xfrm>
          <a:prstGeom prst="rect">
            <a:avLst/>
          </a:prstGeom>
        </p:spPr>
      </p:pic>
    </p:spTree>
    <p:extLst>
      <p:ext uri="{BB962C8B-B14F-4D97-AF65-F5344CB8AC3E}">
        <p14:creationId xmlns:p14="http://schemas.microsoft.com/office/powerpoint/2010/main" val="342950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0" y="47501"/>
            <a:ext cx="10515600" cy="840828"/>
          </a:xfrm>
        </p:spPr>
        <p:txBody>
          <a:bodyPr>
            <a:normAutofit/>
          </a:bodyPr>
          <a:lstStyle/>
          <a:p>
            <a:r>
              <a:rPr lang="en-US" dirty="0">
                <a:solidFill>
                  <a:schemeClr val="accent1"/>
                </a:solidFill>
              </a:rPr>
              <a:t>Next Generation Sequencing (NGS)</a:t>
            </a:r>
          </a:p>
        </p:txBody>
      </p:sp>
      <p:sp>
        <p:nvSpPr>
          <p:cNvPr id="3" name="TextBox 2">
            <a:extLst>
              <a:ext uri="{FF2B5EF4-FFF2-40B4-BE49-F238E27FC236}">
                <a16:creationId xmlns:a16="http://schemas.microsoft.com/office/drawing/2014/main" id="{866DB05E-CBBA-3942-B666-EFF4AF1F54EE}"/>
              </a:ext>
            </a:extLst>
          </p:cNvPr>
          <p:cNvSpPr txBox="1"/>
          <p:nvPr/>
        </p:nvSpPr>
        <p:spPr>
          <a:xfrm>
            <a:off x="9554918" y="2085975"/>
            <a:ext cx="2514600" cy="646331"/>
          </a:xfrm>
          <a:prstGeom prst="rect">
            <a:avLst/>
          </a:prstGeom>
          <a:noFill/>
        </p:spPr>
        <p:txBody>
          <a:bodyPr wrap="square" rtlCol="0">
            <a:spAutoFit/>
          </a:bodyPr>
          <a:lstStyle/>
          <a:p>
            <a:r>
              <a:rPr lang="en-US" dirty="0"/>
              <a:t>This </a:t>
            </a:r>
            <a:r>
              <a:rPr lang="en-US" dirty="0">
                <a:hlinkClick r:id="rId2"/>
              </a:rPr>
              <a:t>Illumina Video </a:t>
            </a:r>
            <a:r>
              <a:rPr lang="en-US" dirty="0"/>
              <a:t>is helpful for visualization!</a:t>
            </a:r>
          </a:p>
        </p:txBody>
      </p:sp>
      <p:pic>
        <p:nvPicPr>
          <p:cNvPr id="9" name="Picture 8" descr="A screenshot of a cell phone&#10;&#10;Description automatically generated">
            <a:extLst>
              <a:ext uri="{FF2B5EF4-FFF2-40B4-BE49-F238E27FC236}">
                <a16:creationId xmlns:a16="http://schemas.microsoft.com/office/drawing/2014/main" id="{BCD90958-21CD-E44C-88C4-18B8C8528017}"/>
              </a:ext>
            </a:extLst>
          </p:cNvPr>
          <p:cNvPicPr>
            <a:picLocks noChangeAspect="1"/>
          </p:cNvPicPr>
          <p:nvPr/>
        </p:nvPicPr>
        <p:blipFill>
          <a:blip r:embed="rId3"/>
          <a:stretch>
            <a:fillRect/>
          </a:stretch>
        </p:blipFill>
        <p:spPr>
          <a:xfrm>
            <a:off x="5029156" y="888329"/>
            <a:ext cx="4411462" cy="5969671"/>
          </a:xfrm>
          <a:prstGeom prst="rect">
            <a:avLst/>
          </a:prstGeom>
        </p:spPr>
      </p:pic>
      <p:pic>
        <p:nvPicPr>
          <p:cNvPr id="11" name="Picture 10" descr="A close up of a map&#10;&#10;Description automatically generated">
            <a:extLst>
              <a:ext uri="{FF2B5EF4-FFF2-40B4-BE49-F238E27FC236}">
                <a16:creationId xmlns:a16="http://schemas.microsoft.com/office/drawing/2014/main" id="{8FC98CA7-3A58-C54B-9E25-D47D066AC15C}"/>
              </a:ext>
            </a:extLst>
          </p:cNvPr>
          <p:cNvPicPr>
            <a:picLocks noChangeAspect="1"/>
          </p:cNvPicPr>
          <p:nvPr/>
        </p:nvPicPr>
        <p:blipFill>
          <a:blip r:embed="rId4"/>
          <a:stretch>
            <a:fillRect/>
          </a:stretch>
        </p:blipFill>
        <p:spPr>
          <a:xfrm>
            <a:off x="39132" y="888328"/>
            <a:ext cx="4548776" cy="5969672"/>
          </a:xfrm>
          <a:prstGeom prst="rect">
            <a:avLst/>
          </a:prstGeom>
        </p:spPr>
      </p:pic>
    </p:spTree>
    <p:extLst>
      <p:ext uri="{BB962C8B-B14F-4D97-AF65-F5344CB8AC3E}">
        <p14:creationId xmlns:p14="http://schemas.microsoft.com/office/powerpoint/2010/main" val="471709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0" y="47501"/>
            <a:ext cx="10515600" cy="840828"/>
          </a:xfrm>
        </p:spPr>
        <p:txBody>
          <a:bodyPr>
            <a:normAutofit/>
          </a:bodyPr>
          <a:lstStyle/>
          <a:p>
            <a:r>
              <a:rPr lang="en-US" dirty="0">
                <a:solidFill>
                  <a:schemeClr val="accent1"/>
                </a:solidFill>
              </a:rPr>
              <a:t>Paired end vs Single end reads</a:t>
            </a:r>
          </a:p>
        </p:txBody>
      </p:sp>
      <p:pic>
        <p:nvPicPr>
          <p:cNvPr id="13" name="Picture 12" descr="In paired-end reads, both ends of the fragment are sequenced. In single-end (what you called unpaired) only one end is sequenced.">
            <a:extLst>
              <a:ext uri="{FF2B5EF4-FFF2-40B4-BE49-F238E27FC236}">
                <a16:creationId xmlns:a16="http://schemas.microsoft.com/office/drawing/2014/main" id="{92ADDE9B-EFBC-984D-A2A5-DF34698A87DA}"/>
              </a:ext>
            </a:extLst>
          </p:cNvPr>
          <p:cNvPicPr>
            <a:picLocks noChangeAspect="1"/>
          </p:cNvPicPr>
          <p:nvPr/>
        </p:nvPicPr>
        <p:blipFill>
          <a:blip r:embed="rId2"/>
          <a:stretch>
            <a:fillRect/>
          </a:stretch>
        </p:blipFill>
        <p:spPr>
          <a:xfrm>
            <a:off x="6796808" y="888329"/>
            <a:ext cx="4304900" cy="4818918"/>
          </a:xfrm>
          <a:prstGeom prst="rect">
            <a:avLst/>
          </a:prstGeom>
        </p:spPr>
      </p:pic>
      <p:sp>
        <p:nvSpPr>
          <p:cNvPr id="14" name="Rectangle 13">
            <a:extLst>
              <a:ext uri="{FF2B5EF4-FFF2-40B4-BE49-F238E27FC236}">
                <a16:creationId xmlns:a16="http://schemas.microsoft.com/office/drawing/2014/main" id="{25D5E207-1487-334C-A872-D57783FC0807}"/>
              </a:ext>
            </a:extLst>
          </p:cNvPr>
          <p:cNvSpPr/>
          <p:nvPr/>
        </p:nvSpPr>
        <p:spPr>
          <a:xfrm>
            <a:off x="8377881" y="6389299"/>
            <a:ext cx="3649012" cy="369332"/>
          </a:xfrm>
          <a:prstGeom prst="rect">
            <a:avLst/>
          </a:prstGeom>
        </p:spPr>
        <p:txBody>
          <a:bodyPr wrap="none">
            <a:spAutoFit/>
          </a:bodyPr>
          <a:lstStyle/>
          <a:p>
            <a:r>
              <a:rPr lang="en-US" dirty="0">
                <a:hlinkClick r:id="rId3"/>
              </a:rPr>
              <a:t>https://www.biostars.org/p/267167/</a:t>
            </a:r>
            <a:endParaRPr lang="en-US" dirty="0"/>
          </a:p>
        </p:txBody>
      </p:sp>
      <p:sp>
        <p:nvSpPr>
          <p:cNvPr id="3" name="TextBox 2">
            <a:extLst>
              <a:ext uri="{FF2B5EF4-FFF2-40B4-BE49-F238E27FC236}">
                <a16:creationId xmlns:a16="http://schemas.microsoft.com/office/drawing/2014/main" id="{C81B9D20-1991-664F-B213-23B60DECD1B8}"/>
              </a:ext>
            </a:extLst>
          </p:cNvPr>
          <p:cNvSpPr txBox="1"/>
          <p:nvPr/>
        </p:nvSpPr>
        <p:spPr>
          <a:xfrm>
            <a:off x="7924561" y="5586607"/>
            <a:ext cx="1713418" cy="461665"/>
          </a:xfrm>
          <a:prstGeom prst="rect">
            <a:avLst/>
          </a:prstGeom>
          <a:noFill/>
        </p:spPr>
        <p:txBody>
          <a:bodyPr wrap="none" rtlCol="0">
            <a:spAutoFit/>
          </a:bodyPr>
          <a:lstStyle/>
          <a:p>
            <a:r>
              <a:rPr lang="en-US" sz="2400" dirty="0"/>
              <a:t>“Insert Size”</a:t>
            </a:r>
          </a:p>
        </p:txBody>
      </p:sp>
      <p:sp>
        <p:nvSpPr>
          <p:cNvPr id="4" name="TextBox 3">
            <a:extLst>
              <a:ext uri="{FF2B5EF4-FFF2-40B4-BE49-F238E27FC236}">
                <a16:creationId xmlns:a16="http://schemas.microsoft.com/office/drawing/2014/main" id="{43102191-25EB-EA40-8999-07562C87760C}"/>
              </a:ext>
            </a:extLst>
          </p:cNvPr>
          <p:cNvSpPr txBox="1"/>
          <p:nvPr/>
        </p:nvSpPr>
        <p:spPr>
          <a:xfrm>
            <a:off x="485735" y="1502229"/>
            <a:ext cx="4615543" cy="1631216"/>
          </a:xfrm>
          <a:prstGeom prst="rect">
            <a:avLst/>
          </a:prstGeom>
          <a:noFill/>
        </p:spPr>
        <p:txBody>
          <a:bodyPr wrap="square" rtlCol="0">
            <a:spAutoFit/>
          </a:bodyPr>
          <a:lstStyle/>
          <a:p>
            <a:pPr marL="342900" indent="-342900">
              <a:buFont typeface="Arial" panose="020B0604020202020204" pitchFamily="34" charset="0"/>
              <a:buChar char="•"/>
            </a:pPr>
            <a:r>
              <a:rPr lang="en-US" sz="2000" dirty="0"/>
              <a:t>In single-end reads, only one end of the fragment is sequenced.</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In paired-end reads, both ends of the fragment are sequenced. </a:t>
            </a:r>
          </a:p>
        </p:txBody>
      </p:sp>
    </p:spTree>
    <p:extLst>
      <p:ext uri="{BB962C8B-B14F-4D97-AF65-F5344CB8AC3E}">
        <p14:creationId xmlns:p14="http://schemas.microsoft.com/office/powerpoint/2010/main" val="919961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0" y="47501"/>
            <a:ext cx="10515600" cy="840828"/>
          </a:xfrm>
        </p:spPr>
        <p:txBody>
          <a:bodyPr>
            <a:normAutofit/>
          </a:bodyPr>
          <a:lstStyle/>
          <a:p>
            <a:r>
              <a:rPr lang="en-US" dirty="0">
                <a:solidFill>
                  <a:schemeClr val="accent1"/>
                </a:solidFill>
              </a:rPr>
              <a:t>Exome Sequencing</a:t>
            </a:r>
          </a:p>
        </p:txBody>
      </p:sp>
      <p:sp>
        <p:nvSpPr>
          <p:cNvPr id="4" name="TextBox 3">
            <a:extLst>
              <a:ext uri="{FF2B5EF4-FFF2-40B4-BE49-F238E27FC236}">
                <a16:creationId xmlns:a16="http://schemas.microsoft.com/office/drawing/2014/main" id="{07D11BCD-8478-A847-A118-AF362A6319E7}"/>
              </a:ext>
            </a:extLst>
          </p:cNvPr>
          <p:cNvSpPr txBox="1"/>
          <p:nvPr/>
        </p:nvSpPr>
        <p:spPr>
          <a:xfrm>
            <a:off x="642938" y="1273628"/>
            <a:ext cx="5826115" cy="4708981"/>
          </a:xfrm>
          <a:prstGeom prst="rect">
            <a:avLst/>
          </a:prstGeom>
          <a:noFill/>
        </p:spPr>
        <p:txBody>
          <a:bodyPr wrap="square" rtlCol="0">
            <a:spAutoFit/>
          </a:bodyPr>
          <a:lstStyle/>
          <a:p>
            <a:pPr marL="285750" indent="-285750">
              <a:buFont typeface="Arial" panose="020B0604020202020204" pitchFamily="34" charset="0"/>
              <a:buChar char="•"/>
            </a:pPr>
            <a:r>
              <a:rPr lang="en-US" sz="2000" b="1" dirty="0">
                <a:solidFill>
                  <a:schemeClr val="accent1"/>
                </a:solidFill>
              </a:rPr>
              <a:t>Whole Exome Sequencing (WES) </a:t>
            </a:r>
            <a:r>
              <a:rPr lang="en-US" sz="2000" dirty="0"/>
              <a:t>aims to sequence all protein-coding regions of genes in a genome, called </a:t>
            </a:r>
            <a:r>
              <a:rPr lang="en-US" sz="2000" b="1" dirty="0">
                <a:solidFill>
                  <a:schemeClr val="accent1"/>
                </a:solidFill>
              </a:rPr>
              <a:t>exons</a:t>
            </a:r>
          </a:p>
          <a:p>
            <a:pPr marL="285750" indent="-285750">
              <a:buFont typeface="Arial" panose="020B0604020202020204" pitchFamily="34" charset="0"/>
              <a:buChar char="•"/>
            </a:pPr>
            <a:endParaRPr lang="en-US" sz="2000" b="1" dirty="0">
              <a:solidFill>
                <a:schemeClr val="accent1"/>
              </a:solidFill>
            </a:endParaRPr>
          </a:p>
          <a:p>
            <a:pPr marL="285750" indent="-285750">
              <a:buFont typeface="Arial" panose="020B0604020202020204" pitchFamily="34" charset="0"/>
              <a:buChar char="•"/>
            </a:pPr>
            <a:r>
              <a:rPr lang="en-US" sz="2000" b="1" dirty="0">
                <a:solidFill>
                  <a:schemeClr val="accent1"/>
                </a:solidFill>
              </a:rPr>
              <a:t>Exons </a:t>
            </a:r>
            <a:r>
              <a:rPr lang="en-US" sz="2000" dirty="0"/>
              <a:t>comprise</a:t>
            </a:r>
            <a:r>
              <a:rPr lang="en-US" sz="2000" dirty="0">
                <a:solidFill>
                  <a:schemeClr val="accent1"/>
                </a:solidFill>
              </a:rPr>
              <a:t> ~1% </a:t>
            </a:r>
            <a:r>
              <a:rPr lang="en-US" sz="2000" dirty="0"/>
              <a:t>of the human genome and cause 80% of characterized inherited disordered</a:t>
            </a:r>
            <a:endParaRPr lang="en-US" sz="2000" b="1"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b="1" dirty="0">
                <a:solidFill>
                  <a:schemeClr val="accent1"/>
                </a:solidFill>
              </a:rPr>
              <a:t>Array-based capture </a:t>
            </a:r>
            <a:r>
              <a:rPr lang="en-US" sz="2000" dirty="0"/>
              <a:t>is an extra step in library preparation that enriches for exons.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Sequences that are complementary to the exons are used as probes to capture </a:t>
            </a:r>
            <a:r>
              <a:rPr lang="en-US" sz="2000" dirty="0" err="1"/>
              <a:t>exonic</a:t>
            </a:r>
            <a:r>
              <a:rPr lang="en-US" sz="2000" dirty="0"/>
              <a:t> DNA fragments, </a:t>
            </a:r>
            <a:r>
              <a:rPr lang="en-US" sz="2000" dirty="0" err="1"/>
              <a:t>uncacptured</a:t>
            </a:r>
            <a:r>
              <a:rPr lang="en-US" sz="2000" dirty="0"/>
              <a:t> fragments are washed away.</a:t>
            </a:r>
            <a:endParaRPr lang="en-US" sz="2000" b="1" dirty="0">
              <a:solidFill>
                <a:schemeClr val="accent1"/>
              </a:solidFill>
            </a:endParaRPr>
          </a:p>
          <a:p>
            <a:pPr marL="285750" indent="-285750">
              <a:buFont typeface="Arial" panose="020B0604020202020204" pitchFamily="34" charset="0"/>
              <a:buChar char="•"/>
            </a:pPr>
            <a:endParaRPr lang="en-US" sz="2000" b="1" dirty="0">
              <a:solidFill>
                <a:schemeClr val="accent1"/>
              </a:solidFill>
            </a:endParaRPr>
          </a:p>
        </p:txBody>
      </p:sp>
      <p:pic>
        <p:nvPicPr>
          <p:cNvPr id="6" name="Picture 5">
            <a:extLst>
              <a:ext uri="{FF2B5EF4-FFF2-40B4-BE49-F238E27FC236}">
                <a16:creationId xmlns:a16="http://schemas.microsoft.com/office/drawing/2014/main" id="{CC86E5A5-7527-4341-9FE5-90401ED767DB}"/>
              </a:ext>
            </a:extLst>
          </p:cNvPr>
          <p:cNvPicPr>
            <a:picLocks noChangeAspect="1"/>
          </p:cNvPicPr>
          <p:nvPr/>
        </p:nvPicPr>
        <p:blipFill>
          <a:blip r:embed="rId2"/>
          <a:stretch>
            <a:fillRect/>
          </a:stretch>
        </p:blipFill>
        <p:spPr>
          <a:xfrm>
            <a:off x="6885025" y="402156"/>
            <a:ext cx="4664037" cy="5904246"/>
          </a:xfrm>
          <a:prstGeom prst="rect">
            <a:avLst/>
          </a:prstGeom>
        </p:spPr>
      </p:pic>
      <p:sp>
        <p:nvSpPr>
          <p:cNvPr id="7" name="Rectangle 6">
            <a:extLst>
              <a:ext uri="{FF2B5EF4-FFF2-40B4-BE49-F238E27FC236}">
                <a16:creationId xmlns:a16="http://schemas.microsoft.com/office/drawing/2014/main" id="{1730C011-A2D1-0245-BB78-E4B6EA68CCC8}"/>
              </a:ext>
            </a:extLst>
          </p:cNvPr>
          <p:cNvSpPr/>
          <p:nvPr/>
        </p:nvSpPr>
        <p:spPr>
          <a:xfrm>
            <a:off x="7246842" y="6485101"/>
            <a:ext cx="4826642" cy="369332"/>
          </a:xfrm>
          <a:prstGeom prst="rect">
            <a:avLst/>
          </a:prstGeom>
        </p:spPr>
        <p:txBody>
          <a:bodyPr wrap="none">
            <a:spAutoFit/>
          </a:bodyPr>
          <a:lstStyle/>
          <a:p>
            <a:r>
              <a:rPr lang="en-US" dirty="0">
                <a:hlinkClick r:id="rId3"/>
              </a:rPr>
              <a:t>https://en.wikipedia.org/wiki/Exome_sequencing</a:t>
            </a:r>
            <a:endParaRPr lang="en-US" dirty="0"/>
          </a:p>
        </p:txBody>
      </p:sp>
    </p:spTree>
    <p:extLst>
      <p:ext uri="{BB962C8B-B14F-4D97-AF65-F5344CB8AC3E}">
        <p14:creationId xmlns:p14="http://schemas.microsoft.com/office/powerpoint/2010/main" val="6668384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n image showing lots of short read fragments">
            <a:extLst>
              <a:ext uri="{FF2B5EF4-FFF2-40B4-BE49-F238E27FC236}">
                <a16:creationId xmlns:a16="http://schemas.microsoft.com/office/drawing/2014/main" id="{CD62FEF5-69C4-A04D-80DA-0CD315F7C982}"/>
              </a:ext>
            </a:extLst>
          </p:cNvPr>
          <p:cNvPicPr>
            <a:picLocks noChangeAspect="1"/>
          </p:cNvPicPr>
          <p:nvPr/>
        </p:nvPicPr>
        <p:blipFill>
          <a:blip r:embed="rId2"/>
          <a:stretch>
            <a:fillRect/>
          </a:stretch>
        </p:blipFill>
        <p:spPr>
          <a:xfrm>
            <a:off x="2235469" y="1172693"/>
            <a:ext cx="6845300" cy="2336800"/>
          </a:xfrm>
          <a:prstGeom prst="rect">
            <a:avLst/>
          </a:prstGeom>
        </p:spPr>
      </p:pic>
      <p:sp>
        <p:nvSpPr>
          <p:cNvPr id="5" name="TextBox 4">
            <a:extLst>
              <a:ext uri="{FF2B5EF4-FFF2-40B4-BE49-F238E27FC236}">
                <a16:creationId xmlns:a16="http://schemas.microsoft.com/office/drawing/2014/main" id="{6F029C90-459F-6745-88A8-E1A40A25DC43}"/>
              </a:ext>
            </a:extLst>
          </p:cNvPr>
          <p:cNvSpPr txBox="1"/>
          <p:nvPr/>
        </p:nvSpPr>
        <p:spPr>
          <a:xfrm>
            <a:off x="455272" y="4464223"/>
            <a:ext cx="11543909" cy="954107"/>
          </a:xfrm>
          <a:prstGeom prst="rect">
            <a:avLst/>
          </a:prstGeom>
          <a:noFill/>
        </p:spPr>
        <p:txBody>
          <a:bodyPr wrap="square" rtlCol="0">
            <a:spAutoFit/>
          </a:bodyPr>
          <a:lstStyle/>
          <a:p>
            <a:r>
              <a:rPr lang="en-US" sz="2800" dirty="0"/>
              <a:t>How do we make sense of these?</a:t>
            </a:r>
          </a:p>
          <a:p>
            <a:r>
              <a:rPr lang="en-US" sz="2800" dirty="0"/>
              <a:t>Today: we’ll </a:t>
            </a:r>
            <a:r>
              <a:rPr lang="en-US" sz="2800" b="1" dirty="0">
                <a:solidFill>
                  <a:schemeClr val="accent1"/>
                </a:solidFill>
              </a:rPr>
              <a:t>align</a:t>
            </a:r>
            <a:r>
              <a:rPr lang="en-US" sz="2800" dirty="0"/>
              <a:t> to a </a:t>
            </a:r>
            <a:r>
              <a:rPr lang="en-US" sz="2800" b="1" dirty="0">
                <a:solidFill>
                  <a:schemeClr val="accent1"/>
                </a:solidFill>
              </a:rPr>
              <a:t>reference sequence </a:t>
            </a:r>
            <a:r>
              <a:rPr lang="en-US" sz="2800" dirty="0"/>
              <a:t>and look for </a:t>
            </a:r>
            <a:r>
              <a:rPr lang="en-US" sz="2800" b="1" dirty="0">
                <a:solidFill>
                  <a:schemeClr val="accent1"/>
                </a:solidFill>
              </a:rPr>
              <a:t>variants</a:t>
            </a:r>
            <a:endParaRPr lang="en-US" sz="2800" dirty="0"/>
          </a:p>
        </p:txBody>
      </p:sp>
      <p:sp>
        <p:nvSpPr>
          <p:cNvPr id="9" name="Title 1">
            <a:extLst>
              <a:ext uri="{FF2B5EF4-FFF2-40B4-BE49-F238E27FC236}">
                <a16:creationId xmlns:a16="http://schemas.microsoft.com/office/drawing/2014/main" id="{0D4A2CC3-131B-FC48-A836-23AF95264AAD}"/>
              </a:ext>
            </a:extLst>
          </p:cNvPr>
          <p:cNvSpPr>
            <a:spLocks noGrp="1"/>
          </p:cNvSpPr>
          <p:nvPr>
            <p:ph type="title"/>
          </p:nvPr>
        </p:nvSpPr>
        <p:spPr>
          <a:xfrm>
            <a:off x="178130" y="157483"/>
            <a:ext cx="10515600" cy="840828"/>
          </a:xfrm>
        </p:spPr>
        <p:txBody>
          <a:bodyPr>
            <a:normAutofit/>
          </a:bodyPr>
          <a:lstStyle/>
          <a:p>
            <a:r>
              <a:rPr lang="en-US" dirty="0">
                <a:solidFill>
                  <a:schemeClr val="accent1"/>
                </a:solidFill>
              </a:rPr>
              <a:t>The result: lots of short reads</a:t>
            </a:r>
          </a:p>
        </p:txBody>
      </p:sp>
    </p:spTree>
    <p:extLst>
      <p:ext uri="{BB962C8B-B14F-4D97-AF65-F5344CB8AC3E}">
        <p14:creationId xmlns:p14="http://schemas.microsoft.com/office/powerpoint/2010/main" val="28634601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201881" y="130630"/>
            <a:ext cx="10515600" cy="840828"/>
          </a:xfrm>
        </p:spPr>
        <p:txBody>
          <a:bodyPr/>
          <a:lstStyle/>
          <a:p>
            <a:r>
              <a:rPr lang="en-US" dirty="0">
                <a:solidFill>
                  <a:schemeClr val="accent1"/>
                </a:solidFill>
              </a:rPr>
              <a:t>Variant Calling workflow</a:t>
            </a:r>
          </a:p>
        </p:txBody>
      </p:sp>
      <p:sp>
        <p:nvSpPr>
          <p:cNvPr id="9" name="TextBox 8">
            <a:extLst>
              <a:ext uri="{FF2B5EF4-FFF2-40B4-BE49-F238E27FC236}">
                <a16:creationId xmlns:a16="http://schemas.microsoft.com/office/drawing/2014/main" id="{6997EA6D-66F4-AD49-9412-DF1073E0C120}"/>
              </a:ext>
            </a:extLst>
          </p:cNvPr>
          <p:cNvSpPr txBox="1"/>
          <p:nvPr/>
        </p:nvSpPr>
        <p:spPr>
          <a:xfrm>
            <a:off x="5254666" y="6158625"/>
            <a:ext cx="6544164" cy="568745"/>
          </a:xfrm>
          <a:prstGeom prst="rect">
            <a:avLst/>
          </a:prstGeom>
          <a:noFill/>
        </p:spPr>
        <p:txBody>
          <a:bodyPr wrap="none" rtlCol="0">
            <a:spAutoFit/>
          </a:bodyPr>
          <a:lstStyle/>
          <a:p>
            <a:pPr>
              <a:lnSpc>
                <a:spcPct val="200000"/>
              </a:lnSpc>
            </a:pPr>
            <a:r>
              <a:rPr lang="en-US" dirty="0">
                <a:hlinkClick r:id="rId3">
                  <a:extLst>
                    <a:ext uri="{A12FA001-AC4F-418D-AE19-62706E023703}">
                      <ahyp:hlinkClr xmlns:ahyp="http://schemas.microsoft.com/office/drawing/2018/hyperlinkcolor" val="tx"/>
                    </a:ext>
                  </a:extLst>
                </a:hlinkClick>
              </a:rPr>
              <a:t>https://github.com/hbctraining/In-depth-NGS-Data-Analysis-Course</a:t>
            </a:r>
            <a:endParaRPr lang="en-US" dirty="0"/>
          </a:p>
        </p:txBody>
      </p:sp>
      <p:grpSp>
        <p:nvGrpSpPr>
          <p:cNvPr id="3" name="Group 2">
            <a:extLst>
              <a:ext uri="{FF2B5EF4-FFF2-40B4-BE49-F238E27FC236}">
                <a16:creationId xmlns:a16="http://schemas.microsoft.com/office/drawing/2014/main" id="{E92FC30B-BBA3-BA45-A3FD-6F96DC7C402B}"/>
              </a:ext>
            </a:extLst>
          </p:cNvPr>
          <p:cNvGrpSpPr/>
          <p:nvPr/>
        </p:nvGrpSpPr>
        <p:grpSpPr>
          <a:xfrm>
            <a:off x="4027374" y="1610272"/>
            <a:ext cx="3277590" cy="4210052"/>
            <a:chOff x="4027374" y="1610272"/>
            <a:chExt cx="3277590" cy="4210052"/>
          </a:xfrm>
        </p:grpSpPr>
        <p:sp>
          <p:nvSpPr>
            <p:cNvPr id="18" name="Rounded Rectangle 17">
              <a:extLst>
                <a:ext uri="{FF2B5EF4-FFF2-40B4-BE49-F238E27FC236}">
                  <a16:creationId xmlns:a16="http://schemas.microsoft.com/office/drawing/2014/main" id="{8783388A-5CCE-9D46-AA2E-6DA4629E4F3C}"/>
                </a:ext>
              </a:extLst>
            </p:cNvPr>
            <p:cNvSpPr/>
            <p:nvPr/>
          </p:nvSpPr>
          <p:spPr>
            <a:xfrm>
              <a:off x="4027374" y="2512880"/>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Align reads to a reference</a:t>
              </a:r>
            </a:p>
          </p:txBody>
        </p:sp>
        <p:sp>
          <p:nvSpPr>
            <p:cNvPr id="26" name="Rounded Rectangle 25">
              <a:extLst>
                <a:ext uri="{FF2B5EF4-FFF2-40B4-BE49-F238E27FC236}">
                  <a16:creationId xmlns:a16="http://schemas.microsoft.com/office/drawing/2014/main" id="{DBFA2822-8BE6-6A42-89A9-2693B5E7855C}"/>
                </a:ext>
              </a:extLst>
            </p:cNvPr>
            <p:cNvSpPr/>
            <p:nvPr/>
          </p:nvSpPr>
          <p:spPr>
            <a:xfrm>
              <a:off x="4027374" y="3442671"/>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Alignment cleanup</a:t>
              </a:r>
            </a:p>
          </p:txBody>
        </p:sp>
        <p:sp>
          <p:nvSpPr>
            <p:cNvPr id="27" name="Rounded Rectangle 26">
              <a:extLst>
                <a:ext uri="{FF2B5EF4-FFF2-40B4-BE49-F238E27FC236}">
                  <a16:creationId xmlns:a16="http://schemas.microsoft.com/office/drawing/2014/main" id="{051C4231-B28F-9C49-8046-0CD68449841E}"/>
                </a:ext>
              </a:extLst>
            </p:cNvPr>
            <p:cNvSpPr/>
            <p:nvPr/>
          </p:nvSpPr>
          <p:spPr>
            <a:xfrm>
              <a:off x="4027374" y="4382621"/>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Variant Calling</a:t>
              </a:r>
            </a:p>
          </p:txBody>
        </p:sp>
        <p:sp>
          <p:nvSpPr>
            <p:cNvPr id="29" name="Rounded Rectangle 28">
              <a:extLst>
                <a:ext uri="{FF2B5EF4-FFF2-40B4-BE49-F238E27FC236}">
                  <a16:creationId xmlns:a16="http://schemas.microsoft.com/office/drawing/2014/main" id="{0469D334-D001-4348-A2B1-C6F5E7824177}"/>
                </a:ext>
              </a:extLst>
            </p:cNvPr>
            <p:cNvSpPr/>
            <p:nvPr/>
          </p:nvSpPr>
          <p:spPr>
            <a:xfrm>
              <a:off x="4027374" y="5250276"/>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Variant Annotation and Interpretation</a:t>
              </a:r>
            </a:p>
          </p:txBody>
        </p:sp>
        <p:cxnSp>
          <p:nvCxnSpPr>
            <p:cNvPr id="31" name="Straight Arrow Connector 30">
              <a:extLst>
                <a:ext uri="{FF2B5EF4-FFF2-40B4-BE49-F238E27FC236}">
                  <a16:creationId xmlns:a16="http://schemas.microsoft.com/office/drawing/2014/main" id="{DBB64339-CD76-8144-9440-2F66B31EAC76}"/>
                </a:ext>
              </a:extLst>
            </p:cNvPr>
            <p:cNvCxnSpPr>
              <a:cxnSpLocks/>
            </p:cNvCxnSpPr>
            <p:nvPr/>
          </p:nvCxnSpPr>
          <p:spPr>
            <a:xfrm>
              <a:off x="5689920" y="3082928"/>
              <a:ext cx="0" cy="35974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CC630BB-BE90-DE4E-9D01-3D88952E4CE2}"/>
                </a:ext>
              </a:extLst>
            </p:cNvPr>
            <p:cNvCxnSpPr>
              <a:cxnSpLocks/>
            </p:cNvCxnSpPr>
            <p:nvPr/>
          </p:nvCxnSpPr>
          <p:spPr>
            <a:xfrm>
              <a:off x="5689920" y="4012719"/>
              <a:ext cx="0" cy="35974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BD847557-406F-F04A-8F88-3FEF5154B389}"/>
                </a:ext>
              </a:extLst>
            </p:cNvPr>
            <p:cNvCxnSpPr>
              <a:cxnSpLocks/>
            </p:cNvCxnSpPr>
            <p:nvPr/>
          </p:nvCxnSpPr>
          <p:spPr>
            <a:xfrm>
              <a:off x="5689920" y="4888109"/>
              <a:ext cx="0" cy="35974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3" name="Rounded Rectangle 12">
              <a:extLst>
                <a:ext uri="{FF2B5EF4-FFF2-40B4-BE49-F238E27FC236}">
                  <a16:creationId xmlns:a16="http://schemas.microsoft.com/office/drawing/2014/main" id="{3D60AC8F-B026-2542-891E-74410C885B0C}"/>
                </a:ext>
              </a:extLst>
            </p:cNvPr>
            <p:cNvSpPr/>
            <p:nvPr/>
          </p:nvSpPr>
          <p:spPr>
            <a:xfrm>
              <a:off x="4027374" y="1610272"/>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Quality Control</a:t>
              </a:r>
            </a:p>
          </p:txBody>
        </p:sp>
        <p:cxnSp>
          <p:nvCxnSpPr>
            <p:cNvPr id="14" name="Straight Arrow Connector 13">
              <a:extLst>
                <a:ext uri="{FF2B5EF4-FFF2-40B4-BE49-F238E27FC236}">
                  <a16:creationId xmlns:a16="http://schemas.microsoft.com/office/drawing/2014/main" id="{59468C3A-B277-D54A-8A09-A6C4A6E74618}"/>
                </a:ext>
              </a:extLst>
            </p:cNvPr>
            <p:cNvCxnSpPr>
              <a:cxnSpLocks/>
            </p:cNvCxnSpPr>
            <p:nvPr/>
          </p:nvCxnSpPr>
          <p:spPr>
            <a:xfrm>
              <a:off x="5689920" y="2180320"/>
              <a:ext cx="0" cy="35974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1213490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13BA867-74A6-D040-8839-19FA4BC35C57}"/>
              </a:ext>
            </a:extLst>
          </p:cNvPr>
          <p:cNvSpPr txBox="1"/>
          <p:nvPr/>
        </p:nvSpPr>
        <p:spPr>
          <a:xfrm>
            <a:off x="7793739" y="1079788"/>
            <a:ext cx="4005302" cy="1815882"/>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1"/>
                </a:solidFill>
              </a:rPr>
              <a:t>Variants</a:t>
            </a:r>
            <a:r>
              <a:rPr lang="en-US" sz="2800" dirty="0"/>
              <a:t> are positions</a:t>
            </a:r>
            <a:r>
              <a:rPr lang="en-US" sz="2800" dirty="0">
                <a:solidFill>
                  <a:schemeClr val="accent1"/>
                </a:solidFill>
              </a:rPr>
              <a:t> </a:t>
            </a:r>
            <a:r>
              <a:rPr lang="en-US" sz="2800" dirty="0"/>
              <a:t>where your sequences differ from the reference</a:t>
            </a:r>
          </a:p>
        </p:txBody>
      </p:sp>
      <p:grpSp>
        <p:nvGrpSpPr>
          <p:cNvPr id="2" name="Group 1" descr="picture of NGS reads aligned to a reference sequence, showing several mismatches between the reads and reference,  as viewed by the program IGV">
            <a:extLst>
              <a:ext uri="{FF2B5EF4-FFF2-40B4-BE49-F238E27FC236}">
                <a16:creationId xmlns:a16="http://schemas.microsoft.com/office/drawing/2014/main" id="{F7ABB685-EFAA-9B4C-AB57-BEED7CE34575}"/>
              </a:ext>
            </a:extLst>
          </p:cNvPr>
          <p:cNvGrpSpPr/>
          <p:nvPr/>
        </p:nvGrpSpPr>
        <p:grpSpPr>
          <a:xfrm>
            <a:off x="281710" y="3338719"/>
            <a:ext cx="11536308" cy="3671681"/>
            <a:chOff x="281710" y="3338719"/>
            <a:chExt cx="11536308" cy="3671681"/>
          </a:xfrm>
        </p:grpSpPr>
        <p:pic>
          <p:nvPicPr>
            <p:cNvPr id="5" name="Picture 4">
              <a:extLst>
                <a:ext uri="{FF2B5EF4-FFF2-40B4-BE49-F238E27FC236}">
                  <a16:creationId xmlns:a16="http://schemas.microsoft.com/office/drawing/2014/main" id="{F297362E-8488-E545-92F2-CFCA3A31DC69}"/>
                </a:ext>
              </a:extLst>
            </p:cNvPr>
            <p:cNvPicPr>
              <a:picLocks noChangeAspect="1"/>
            </p:cNvPicPr>
            <p:nvPr/>
          </p:nvPicPr>
          <p:blipFill rotWithShape="1">
            <a:blip r:embed="rId2"/>
            <a:srcRect l="3678" t="48469"/>
            <a:stretch/>
          </p:blipFill>
          <p:spPr>
            <a:xfrm>
              <a:off x="281710" y="4414888"/>
              <a:ext cx="11536308" cy="2595512"/>
            </a:xfrm>
            <a:prstGeom prst="rect">
              <a:avLst/>
            </a:prstGeom>
          </p:spPr>
        </p:pic>
        <p:pic>
          <p:nvPicPr>
            <p:cNvPr id="8" name="Picture 7">
              <a:extLst>
                <a:ext uri="{FF2B5EF4-FFF2-40B4-BE49-F238E27FC236}">
                  <a16:creationId xmlns:a16="http://schemas.microsoft.com/office/drawing/2014/main" id="{ECB4D697-A4AA-3344-A580-B9D222818C48}"/>
                </a:ext>
              </a:extLst>
            </p:cNvPr>
            <p:cNvPicPr>
              <a:picLocks noChangeAspect="1"/>
            </p:cNvPicPr>
            <p:nvPr/>
          </p:nvPicPr>
          <p:blipFill rotWithShape="1">
            <a:blip r:embed="rId3"/>
            <a:srcRect l="3678" t="11702" b="67513"/>
            <a:stretch/>
          </p:blipFill>
          <p:spPr>
            <a:xfrm>
              <a:off x="281710" y="3338719"/>
              <a:ext cx="11517331" cy="1045170"/>
            </a:xfrm>
            <a:prstGeom prst="rect">
              <a:avLst/>
            </a:prstGeom>
          </p:spPr>
        </p:pic>
      </p:grpSp>
      <p:sp>
        <p:nvSpPr>
          <p:cNvPr id="9" name="TextBox 8">
            <a:extLst>
              <a:ext uri="{FF2B5EF4-FFF2-40B4-BE49-F238E27FC236}">
                <a16:creationId xmlns:a16="http://schemas.microsoft.com/office/drawing/2014/main" id="{917E36C3-F679-1B4D-8904-EFBCCCBE7719}"/>
              </a:ext>
            </a:extLst>
          </p:cNvPr>
          <p:cNvSpPr txBox="1"/>
          <p:nvPr/>
        </p:nvSpPr>
        <p:spPr>
          <a:xfrm>
            <a:off x="43042" y="433457"/>
            <a:ext cx="3541616" cy="2677656"/>
          </a:xfrm>
          <a:prstGeom prst="rect">
            <a:avLst/>
          </a:prstGeom>
          <a:noFill/>
        </p:spPr>
        <p:txBody>
          <a:bodyPr wrap="square" rtlCol="0">
            <a:spAutoFit/>
          </a:bodyPr>
          <a:lstStyle/>
          <a:p>
            <a:pPr marL="457200" indent="-457200">
              <a:buFont typeface="Arial" panose="020B0604020202020204" pitchFamily="34" charset="0"/>
              <a:buChar char="•"/>
            </a:pPr>
            <a:r>
              <a:rPr lang="en-US" sz="2800" dirty="0"/>
              <a:t>A </a:t>
            </a:r>
            <a:r>
              <a:rPr lang="en-US" sz="2800" b="1" dirty="0">
                <a:solidFill>
                  <a:schemeClr val="accent1"/>
                </a:solidFill>
              </a:rPr>
              <a:t>reference sequence </a:t>
            </a:r>
            <a:r>
              <a:rPr lang="en-US" sz="2800" dirty="0"/>
              <a:t>is a previously determined sequence from your organism</a:t>
            </a:r>
          </a:p>
        </p:txBody>
      </p:sp>
      <p:cxnSp>
        <p:nvCxnSpPr>
          <p:cNvPr id="4" name="Straight Arrow Connector 3" descr="arrow to reference sequence">
            <a:extLst>
              <a:ext uri="{FF2B5EF4-FFF2-40B4-BE49-F238E27FC236}">
                <a16:creationId xmlns:a16="http://schemas.microsoft.com/office/drawing/2014/main" id="{D3A08B50-811D-3443-BD80-80D131468D7F}"/>
              </a:ext>
            </a:extLst>
          </p:cNvPr>
          <p:cNvCxnSpPr>
            <a:cxnSpLocks/>
          </p:cNvCxnSpPr>
          <p:nvPr/>
        </p:nvCxnSpPr>
        <p:spPr>
          <a:xfrm>
            <a:off x="2077279" y="2723322"/>
            <a:ext cx="0" cy="124239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nvGrpSpPr>
          <p:cNvPr id="7" name="Group 6" descr="two arrows to places where the sequence of the reads does not match the sequence of the reference">
            <a:extLst>
              <a:ext uri="{FF2B5EF4-FFF2-40B4-BE49-F238E27FC236}">
                <a16:creationId xmlns:a16="http://schemas.microsoft.com/office/drawing/2014/main" id="{B5633394-8E53-B54F-9BE0-D75A4E2B9620}"/>
              </a:ext>
            </a:extLst>
          </p:cNvPr>
          <p:cNvGrpSpPr/>
          <p:nvPr/>
        </p:nvGrpSpPr>
        <p:grpSpPr>
          <a:xfrm>
            <a:off x="6221897" y="2895670"/>
            <a:ext cx="2852529" cy="1939234"/>
            <a:chOff x="6221897" y="2895670"/>
            <a:chExt cx="2852529" cy="1939234"/>
          </a:xfrm>
        </p:grpSpPr>
        <p:cxnSp>
          <p:nvCxnSpPr>
            <p:cNvPr id="13" name="Straight Arrow Connector 12">
              <a:extLst>
                <a:ext uri="{FF2B5EF4-FFF2-40B4-BE49-F238E27FC236}">
                  <a16:creationId xmlns:a16="http://schemas.microsoft.com/office/drawing/2014/main" id="{01DEBEE9-6C25-F44D-B0C5-D07F3E743245}"/>
                </a:ext>
              </a:extLst>
            </p:cNvPr>
            <p:cNvCxnSpPr>
              <a:cxnSpLocks/>
            </p:cNvCxnSpPr>
            <p:nvPr/>
          </p:nvCxnSpPr>
          <p:spPr>
            <a:xfrm flipH="1">
              <a:off x="6221897" y="2895670"/>
              <a:ext cx="2852529" cy="167633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D9FCB4F-3447-8D41-AFF6-F3593AF14FAD}"/>
                </a:ext>
              </a:extLst>
            </p:cNvPr>
            <p:cNvCxnSpPr>
              <a:cxnSpLocks/>
            </p:cNvCxnSpPr>
            <p:nvPr/>
          </p:nvCxnSpPr>
          <p:spPr>
            <a:xfrm flipH="1">
              <a:off x="8744063" y="2895670"/>
              <a:ext cx="330363" cy="193923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87D24573-160F-5F47-B596-8E90FF328D7A}"/>
              </a:ext>
            </a:extLst>
          </p:cNvPr>
          <p:cNvSpPr txBox="1"/>
          <p:nvPr/>
        </p:nvSpPr>
        <p:spPr>
          <a:xfrm>
            <a:off x="3501794" y="1068408"/>
            <a:ext cx="4075431" cy="1384995"/>
          </a:xfrm>
          <a:prstGeom prst="rect">
            <a:avLst/>
          </a:prstGeom>
          <a:noFill/>
        </p:spPr>
        <p:txBody>
          <a:bodyPr wrap="square" rtlCol="0">
            <a:spAutoFit/>
          </a:bodyPr>
          <a:lstStyle/>
          <a:p>
            <a:pPr marL="457200" indent="-457200">
              <a:buFont typeface="Arial" panose="020B0604020202020204" pitchFamily="34" charset="0"/>
              <a:buChar char="•"/>
            </a:pPr>
            <a:r>
              <a:rPr lang="en-US" sz="2800" b="1" dirty="0">
                <a:solidFill>
                  <a:schemeClr val="accent1"/>
                </a:solidFill>
              </a:rPr>
              <a:t>Reads </a:t>
            </a:r>
            <a:r>
              <a:rPr lang="en-US" sz="2800" dirty="0"/>
              <a:t>are aligned to the reference based on sequence similarity</a:t>
            </a:r>
          </a:p>
        </p:txBody>
      </p:sp>
      <p:cxnSp>
        <p:nvCxnSpPr>
          <p:cNvPr id="27" name="Straight Arrow Connector 26" descr="arrow to reads">
            <a:extLst>
              <a:ext uri="{FF2B5EF4-FFF2-40B4-BE49-F238E27FC236}">
                <a16:creationId xmlns:a16="http://schemas.microsoft.com/office/drawing/2014/main" id="{27A2675E-6B0E-F342-AAAB-A7B6A92ED18B}"/>
              </a:ext>
            </a:extLst>
          </p:cNvPr>
          <p:cNvCxnSpPr>
            <a:cxnSpLocks/>
          </p:cNvCxnSpPr>
          <p:nvPr/>
        </p:nvCxnSpPr>
        <p:spPr>
          <a:xfrm>
            <a:off x="4512886" y="2443112"/>
            <a:ext cx="0" cy="2397245"/>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0C64B96E-6141-7847-A64C-D30CBD1CE7D4}"/>
              </a:ext>
            </a:extLst>
          </p:cNvPr>
          <p:cNvSpPr txBox="1">
            <a:spLocks/>
          </p:cNvSpPr>
          <p:nvPr/>
        </p:nvSpPr>
        <p:spPr>
          <a:xfrm>
            <a:off x="4302280" y="927"/>
            <a:ext cx="2474457" cy="9867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accent1"/>
                </a:solidFill>
              </a:rPr>
              <a:t>Overview</a:t>
            </a:r>
          </a:p>
        </p:txBody>
      </p:sp>
    </p:spTree>
    <p:extLst>
      <p:ext uri="{BB962C8B-B14F-4D97-AF65-F5344CB8AC3E}">
        <p14:creationId xmlns:p14="http://schemas.microsoft.com/office/powerpoint/2010/main" val="23559817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C64B96E-6141-7847-A64C-D30CBD1CE7D4}"/>
              </a:ext>
            </a:extLst>
          </p:cNvPr>
          <p:cNvSpPr txBox="1">
            <a:spLocks/>
          </p:cNvSpPr>
          <p:nvPr/>
        </p:nvSpPr>
        <p:spPr>
          <a:xfrm>
            <a:off x="3621543" y="50630"/>
            <a:ext cx="4172196" cy="9867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accent1"/>
                </a:solidFill>
              </a:rPr>
              <a:t>Alignment</a:t>
            </a:r>
          </a:p>
        </p:txBody>
      </p:sp>
      <p:grpSp>
        <p:nvGrpSpPr>
          <p:cNvPr id="14" name="Group 13" descr="image showing genome with red and blue segment and read with red and blue segments">
            <a:extLst>
              <a:ext uri="{FF2B5EF4-FFF2-40B4-BE49-F238E27FC236}">
                <a16:creationId xmlns:a16="http://schemas.microsoft.com/office/drawing/2014/main" id="{0C71104B-8E12-F146-B59B-5C554871E797}"/>
              </a:ext>
            </a:extLst>
          </p:cNvPr>
          <p:cNvGrpSpPr/>
          <p:nvPr/>
        </p:nvGrpSpPr>
        <p:grpSpPr>
          <a:xfrm>
            <a:off x="1085006" y="926757"/>
            <a:ext cx="4243321" cy="5416493"/>
            <a:chOff x="7228631" y="926757"/>
            <a:chExt cx="4243321" cy="5416493"/>
          </a:xfrm>
        </p:grpSpPr>
        <p:pic>
          <p:nvPicPr>
            <p:cNvPr id="15" name="Picture 14" descr="A screenshot of a cell phone&#10;&#10;Description automatically generated">
              <a:extLst>
                <a:ext uri="{FF2B5EF4-FFF2-40B4-BE49-F238E27FC236}">
                  <a16:creationId xmlns:a16="http://schemas.microsoft.com/office/drawing/2014/main" id="{E5FD6773-487E-3449-8A18-16611AC6874D}"/>
                </a:ext>
              </a:extLst>
            </p:cNvPr>
            <p:cNvPicPr>
              <a:picLocks noChangeAspect="1"/>
            </p:cNvPicPr>
            <p:nvPr/>
          </p:nvPicPr>
          <p:blipFill rotWithShape="1">
            <a:blip r:embed="rId2"/>
            <a:srcRect l="2826" t="4593" r="4270" b="4762"/>
            <a:stretch/>
          </p:blipFill>
          <p:spPr>
            <a:xfrm>
              <a:off x="7228631" y="1830744"/>
              <a:ext cx="4243321" cy="3196511"/>
            </a:xfrm>
            <a:prstGeom prst="rect">
              <a:avLst/>
            </a:prstGeom>
          </p:spPr>
        </p:pic>
        <p:sp>
          <p:nvSpPr>
            <p:cNvPr id="18" name="Rectangle 17">
              <a:extLst>
                <a:ext uri="{FF2B5EF4-FFF2-40B4-BE49-F238E27FC236}">
                  <a16:creationId xmlns:a16="http://schemas.microsoft.com/office/drawing/2014/main" id="{0D6FFABA-44ED-F748-877C-9DB64749A13E}"/>
                </a:ext>
              </a:extLst>
            </p:cNvPr>
            <p:cNvSpPr/>
            <p:nvPr/>
          </p:nvSpPr>
          <p:spPr>
            <a:xfrm>
              <a:off x="8649730" y="926757"/>
              <a:ext cx="2421924" cy="12109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45B1E6D-C800-E147-93B7-C469D4F7630F}"/>
                </a:ext>
              </a:extLst>
            </p:cNvPr>
            <p:cNvSpPr/>
            <p:nvPr/>
          </p:nvSpPr>
          <p:spPr>
            <a:xfrm>
              <a:off x="8950411" y="2436224"/>
              <a:ext cx="2421924" cy="29142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F78695C8-262B-804C-B85F-2E05BE03599B}"/>
                </a:ext>
              </a:extLst>
            </p:cNvPr>
            <p:cNvSpPr/>
            <p:nvPr/>
          </p:nvSpPr>
          <p:spPr>
            <a:xfrm>
              <a:off x="7335795" y="3428999"/>
              <a:ext cx="2421924" cy="29142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B8FDF1F8-9D05-D64F-914C-2CF633831296}"/>
              </a:ext>
            </a:extLst>
          </p:cNvPr>
          <p:cNvSpPr txBox="1"/>
          <p:nvPr/>
        </p:nvSpPr>
        <p:spPr>
          <a:xfrm>
            <a:off x="5802086" y="1426030"/>
            <a:ext cx="5785077" cy="4093428"/>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goal of read alignment is to find the correct location in a reference genome from which the short read originated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Insertions, deletions, and mismatches are allowed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There may be &gt;1 equally good choices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Comparing  millions of reads to billions of reference positions (human genome) is very time consuming</a:t>
            </a:r>
          </a:p>
          <a:p>
            <a:pPr marL="742950" lvl="1" indent="-285750">
              <a:buFont typeface="Arial" panose="020B0604020202020204" pitchFamily="34" charset="0"/>
              <a:buChar char="•"/>
            </a:pPr>
            <a:r>
              <a:rPr lang="en-US" sz="2000" dirty="0"/>
              <a:t>For a single read of length </a:t>
            </a:r>
            <a:r>
              <a:rPr lang="en-US" sz="2000" b="1" i="1" dirty="0"/>
              <a:t>m</a:t>
            </a:r>
            <a:r>
              <a:rPr lang="en-US" sz="2000" dirty="0"/>
              <a:t> and a genome of length </a:t>
            </a:r>
            <a:r>
              <a:rPr lang="en-US" sz="2000" b="1" i="1" dirty="0"/>
              <a:t>n</a:t>
            </a:r>
            <a:r>
              <a:rPr lang="en-US" sz="2000" dirty="0"/>
              <a:t> : O(</a:t>
            </a:r>
            <a:r>
              <a:rPr lang="en-US" sz="2000" dirty="0" err="1"/>
              <a:t>mxn</a:t>
            </a:r>
            <a:r>
              <a:rPr lang="en-US" sz="2000" dirty="0"/>
              <a:t>) comparisons</a:t>
            </a:r>
          </a:p>
        </p:txBody>
      </p:sp>
    </p:spTree>
    <p:extLst>
      <p:ext uri="{BB962C8B-B14F-4D97-AF65-F5344CB8AC3E}">
        <p14:creationId xmlns:p14="http://schemas.microsoft.com/office/powerpoint/2010/main" val="738313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C64B96E-6141-7847-A64C-D30CBD1CE7D4}"/>
              </a:ext>
            </a:extLst>
          </p:cNvPr>
          <p:cNvSpPr txBox="1">
            <a:spLocks/>
          </p:cNvSpPr>
          <p:nvPr/>
        </p:nvSpPr>
        <p:spPr>
          <a:xfrm>
            <a:off x="3621543" y="50630"/>
            <a:ext cx="4172196" cy="9867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accent1"/>
                </a:solidFill>
              </a:rPr>
              <a:t>Alignment</a:t>
            </a:r>
          </a:p>
        </p:txBody>
      </p:sp>
      <p:sp>
        <p:nvSpPr>
          <p:cNvPr id="10" name="TextBox 9">
            <a:extLst>
              <a:ext uri="{FF2B5EF4-FFF2-40B4-BE49-F238E27FC236}">
                <a16:creationId xmlns:a16="http://schemas.microsoft.com/office/drawing/2014/main" id="{B8FDF1F8-9D05-D64F-914C-2CF633831296}"/>
              </a:ext>
            </a:extLst>
          </p:cNvPr>
          <p:cNvSpPr txBox="1"/>
          <p:nvPr/>
        </p:nvSpPr>
        <p:spPr>
          <a:xfrm>
            <a:off x="5595258" y="892629"/>
            <a:ext cx="5991906" cy="5016758"/>
          </a:xfrm>
          <a:prstGeom prst="rect">
            <a:avLst/>
          </a:prstGeom>
          <a:noFill/>
        </p:spPr>
        <p:txBody>
          <a:bodyPr wrap="square" rtlCol="0">
            <a:spAutoFit/>
          </a:bodyPr>
          <a:lstStyle/>
          <a:p>
            <a:pPr marL="285750" indent="-285750">
              <a:buFont typeface="Arial" panose="020B0604020202020204" pitchFamily="34" charset="0"/>
              <a:buChar char="•"/>
            </a:pPr>
            <a:r>
              <a:rPr lang="en-US" sz="2000" dirty="0"/>
              <a:t>Creating an </a:t>
            </a:r>
            <a:r>
              <a:rPr lang="en-US" sz="2000" b="1" dirty="0">
                <a:solidFill>
                  <a:schemeClr val="accent1"/>
                </a:solidFill>
              </a:rPr>
              <a:t>index</a:t>
            </a:r>
            <a:r>
              <a:rPr lang="en-US" sz="2000" dirty="0"/>
              <a:t> of our </a:t>
            </a:r>
            <a:r>
              <a:rPr lang="en-US" sz="2000" b="1" dirty="0">
                <a:solidFill>
                  <a:schemeClr val="accent1"/>
                </a:solidFill>
              </a:rPr>
              <a:t>reference sequence </a:t>
            </a:r>
            <a:r>
              <a:rPr lang="en-US" sz="2000" dirty="0"/>
              <a:t>speeds things up</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An index is a lookup table, where for each short sequence in the reference genome (</a:t>
            </a:r>
            <a:r>
              <a:rPr lang="en-US" sz="2000" b="1" dirty="0">
                <a:solidFill>
                  <a:schemeClr val="accent1"/>
                </a:solidFill>
              </a:rPr>
              <a:t>seed</a:t>
            </a:r>
            <a:r>
              <a:rPr lang="en-US" sz="2000" dirty="0"/>
              <a:t>), a list of all positions in the reference genome where that sequence is found.</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The index is created only once for a given genome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For read alignment: look up the positions</a:t>
            </a:r>
            <a:r>
              <a:rPr lang="en-US" sz="2000" dirty="0">
                <a:solidFill>
                  <a:schemeClr val="accent1"/>
                </a:solidFill>
              </a:rPr>
              <a:t> </a:t>
            </a:r>
            <a:r>
              <a:rPr lang="en-US" sz="2000" dirty="0"/>
              <a:t>for the  first 4 bases (seed) of my read in my index table</a:t>
            </a:r>
          </a:p>
          <a:p>
            <a:pPr marL="285750" indent="-285750">
              <a:buFont typeface="Arial" panose="020B0604020202020204" pitchFamily="34" charset="0"/>
              <a:buChar char="•"/>
            </a:pPr>
            <a:endParaRPr lang="en-US" sz="2000" dirty="0"/>
          </a:p>
          <a:p>
            <a:pPr marL="742950" lvl="1" indent="-285750">
              <a:buFont typeface="Arial" panose="020B0604020202020204" pitchFamily="34" charset="0"/>
              <a:buChar char="•"/>
            </a:pPr>
            <a:r>
              <a:rPr lang="en-US" sz="2000" dirty="0"/>
              <a:t>For a single read of length </a:t>
            </a:r>
            <a:r>
              <a:rPr lang="en-US" sz="2000" b="1" i="1" dirty="0"/>
              <a:t>m</a:t>
            </a:r>
            <a:r>
              <a:rPr lang="en-US" sz="2000" dirty="0"/>
              <a:t> and a genome of length </a:t>
            </a:r>
            <a:r>
              <a:rPr lang="en-US" sz="2000" b="1" i="1" dirty="0"/>
              <a:t>n</a:t>
            </a:r>
            <a:r>
              <a:rPr lang="en-US" sz="2000" dirty="0"/>
              <a:t> : O(mxlog2(n))</a:t>
            </a:r>
          </a:p>
          <a:p>
            <a:endParaRPr lang="en-US" sz="2000" dirty="0"/>
          </a:p>
        </p:txBody>
      </p:sp>
      <p:pic>
        <p:nvPicPr>
          <p:cNvPr id="9" name="Picture 8" descr="A screenshot of a cell phone&#10;&#10;Description automatically generated">
            <a:extLst>
              <a:ext uri="{FF2B5EF4-FFF2-40B4-BE49-F238E27FC236}">
                <a16:creationId xmlns:a16="http://schemas.microsoft.com/office/drawing/2014/main" id="{D25792E8-8A09-6644-B155-149A9A5BDE0A}"/>
              </a:ext>
            </a:extLst>
          </p:cNvPr>
          <p:cNvPicPr>
            <a:picLocks noChangeAspect="1"/>
          </p:cNvPicPr>
          <p:nvPr/>
        </p:nvPicPr>
        <p:blipFill rotWithShape="1">
          <a:blip r:embed="rId2"/>
          <a:srcRect l="2826" t="4593" r="4270" b="4762"/>
          <a:stretch/>
        </p:blipFill>
        <p:spPr>
          <a:xfrm>
            <a:off x="899269" y="1663376"/>
            <a:ext cx="4167402" cy="3139321"/>
          </a:xfrm>
          <a:prstGeom prst="rect">
            <a:avLst/>
          </a:prstGeom>
        </p:spPr>
      </p:pic>
    </p:spTree>
    <p:extLst>
      <p:ext uri="{BB962C8B-B14F-4D97-AF65-F5344CB8AC3E}">
        <p14:creationId xmlns:p14="http://schemas.microsoft.com/office/powerpoint/2010/main" val="2548211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726E445-EAB1-1247-8E41-8862B77867F1}"/>
              </a:ext>
            </a:extLst>
          </p:cNvPr>
          <p:cNvSpPr txBox="1"/>
          <p:nvPr/>
        </p:nvSpPr>
        <p:spPr>
          <a:xfrm>
            <a:off x="1131570" y="1451610"/>
            <a:ext cx="9720353" cy="3170099"/>
          </a:xfrm>
          <a:prstGeom prst="rect">
            <a:avLst/>
          </a:prstGeom>
          <a:noFill/>
        </p:spPr>
        <p:txBody>
          <a:bodyPr wrap="none" rtlCol="0">
            <a:spAutoFit/>
          </a:bodyPr>
          <a:lstStyle/>
          <a:p>
            <a:pPr marL="285750" indent="-285750">
              <a:buFont typeface="Arial" panose="020B0604020202020204" pitchFamily="34" charset="0"/>
              <a:buChar char="•"/>
            </a:pPr>
            <a:r>
              <a:rPr lang="en-US" sz="2000" dirty="0">
                <a:hlinkClick r:id="rId3"/>
              </a:rPr>
              <a:t>HPC Cluster Account </a:t>
            </a:r>
            <a:r>
              <a:rPr lang="en-US" sz="2000" dirty="0"/>
              <a:t> available to Tufts affiliates</a:t>
            </a:r>
          </a:p>
          <a:p>
            <a:endParaRPr lang="en-US" sz="2000" dirty="0"/>
          </a:p>
          <a:p>
            <a:pPr marL="285750" indent="-285750">
              <a:buFont typeface="Arial" panose="020B0604020202020204" pitchFamily="34" charset="0"/>
              <a:buChar char="•"/>
            </a:pPr>
            <a:r>
              <a:rPr lang="en-US" sz="2000" dirty="0">
                <a:hlinkClick r:id="rId4"/>
              </a:rPr>
              <a:t>VPN</a:t>
            </a:r>
            <a:r>
              <a:rPr lang="en-US" sz="2000" dirty="0"/>
              <a:t> if working off campus</a:t>
            </a:r>
          </a:p>
          <a:p>
            <a:endParaRPr lang="en-US" sz="2000" dirty="0"/>
          </a:p>
          <a:p>
            <a:pPr marL="285750" indent="-285750">
              <a:buFont typeface="Arial" panose="020B0604020202020204" pitchFamily="34" charset="0"/>
              <a:buChar char="•"/>
            </a:pPr>
            <a:r>
              <a:rPr lang="en-US" sz="2000" dirty="0"/>
              <a:t>Basic knowledge of Linux and HPC:</a:t>
            </a:r>
          </a:p>
          <a:p>
            <a:pPr marL="742950" lvl="1" indent="-285750">
              <a:buFont typeface="Arial" panose="020B0604020202020204" pitchFamily="34" charset="0"/>
              <a:buChar char="•"/>
            </a:pPr>
            <a:r>
              <a:rPr lang="en-US" sz="2000" dirty="0">
                <a:hlinkClick r:id="rId5"/>
              </a:rPr>
              <a:t>Intro to Linux</a:t>
            </a:r>
            <a:endParaRPr lang="en-US" sz="2000" dirty="0"/>
          </a:p>
          <a:p>
            <a:pPr marL="742950" lvl="1" indent="-285750">
              <a:buFont typeface="Arial" panose="020B0604020202020204" pitchFamily="34" charset="0"/>
              <a:buChar char="•"/>
            </a:pPr>
            <a:r>
              <a:rPr lang="en-US" sz="2000" dirty="0">
                <a:hlinkClick r:id="rId6"/>
              </a:rPr>
              <a:t>HPC Quick Start guide</a:t>
            </a:r>
            <a:r>
              <a:rPr lang="en-US" sz="2000" dirty="0"/>
              <a:t> or </a:t>
            </a:r>
            <a:r>
              <a:rPr lang="en-US" sz="2000" dirty="0">
                <a:hlinkClick r:id="rId7"/>
              </a:rPr>
              <a:t>Intro to HPC</a:t>
            </a:r>
            <a:endParaRPr lang="en-US" sz="2000" dirty="0"/>
          </a:p>
          <a:p>
            <a:endParaRPr lang="en-US" sz="2000" dirty="0"/>
          </a:p>
          <a:p>
            <a:r>
              <a:rPr lang="en-US" sz="2000" dirty="0"/>
              <a:t>We’ll test out access together during this session.</a:t>
            </a:r>
          </a:p>
          <a:p>
            <a:r>
              <a:rPr lang="en-US" sz="2000" dirty="0"/>
              <a:t>Depending on the number/type of questions, we may choose to follow up after the session.</a:t>
            </a:r>
          </a:p>
        </p:txBody>
      </p:sp>
      <p:sp>
        <p:nvSpPr>
          <p:cNvPr id="20" name="Title 1">
            <a:extLst>
              <a:ext uri="{FF2B5EF4-FFF2-40B4-BE49-F238E27FC236}">
                <a16:creationId xmlns:a16="http://schemas.microsoft.com/office/drawing/2014/main" id="{C2962655-3C6B-834E-87CE-D4146CAE93E1}"/>
              </a:ext>
            </a:extLst>
          </p:cNvPr>
          <p:cNvSpPr txBox="1">
            <a:spLocks/>
          </p:cNvSpPr>
          <p:nvPr/>
        </p:nvSpPr>
        <p:spPr>
          <a:xfrm>
            <a:off x="178130" y="157483"/>
            <a:ext cx="10515600" cy="840828"/>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accent1"/>
                </a:solidFill>
              </a:rPr>
              <a:t>Requirements</a:t>
            </a:r>
          </a:p>
        </p:txBody>
      </p:sp>
    </p:spTree>
    <p:extLst>
      <p:ext uri="{BB962C8B-B14F-4D97-AF65-F5344CB8AC3E}">
        <p14:creationId xmlns:p14="http://schemas.microsoft.com/office/powerpoint/2010/main" val="40404918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descr="picture of NGS reads aligned to a reference sequence, showing several mismatches between the reads and reference,  as viewed by the program IGV">
            <a:extLst>
              <a:ext uri="{FF2B5EF4-FFF2-40B4-BE49-F238E27FC236}">
                <a16:creationId xmlns:a16="http://schemas.microsoft.com/office/drawing/2014/main" id="{689BCF8D-E2EB-7D4C-9E59-B567CCEF3971}"/>
              </a:ext>
            </a:extLst>
          </p:cNvPr>
          <p:cNvGrpSpPr/>
          <p:nvPr/>
        </p:nvGrpSpPr>
        <p:grpSpPr>
          <a:xfrm>
            <a:off x="327846" y="3275219"/>
            <a:ext cx="11536308" cy="3671681"/>
            <a:chOff x="327846" y="3275219"/>
            <a:chExt cx="11536308" cy="3671681"/>
          </a:xfrm>
        </p:grpSpPr>
        <p:pic>
          <p:nvPicPr>
            <p:cNvPr id="18" name="Picture 17" descr="picture of NGS reads aligned to a reference sequence, showing several mismatches between the reads and reference,  as viewed by the program IGV">
              <a:extLst>
                <a:ext uri="{FF2B5EF4-FFF2-40B4-BE49-F238E27FC236}">
                  <a16:creationId xmlns:a16="http://schemas.microsoft.com/office/drawing/2014/main" id="{F9FC1BE0-761F-4D4F-9011-BD266D930021}"/>
                </a:ext>
              </a:extLst>
            </p:cNvPr>
            <p:cNvPicPr>
              <a:picLocks noChangeAspect="1"/>
            </p:cNvPicPr>
            <p:nvPr/>
          </p:nvPicPr>
          <p:blipFill rotWithShape="1">
            <a:blip r:embed="rId2"/>
            <a:srcRect l="3678" t="48469"/>
            <a:stretch/>
          </p:blipFill>
          <p:spPr>
            <a:xfrm>
              <a:off x="327846" y="4351388"/>
              <a:ext cx="11536308" cy="2595512"/>
            </a:xfrm>
            <a:prstGeom prst="rect">
              <a:avLst/>
            </a:prstGeom>
          </p:spPr>
        </p:pic>
        <p:pic>
          <p:nvPicPr>
            <p:cNvPr id="19" name="Picture 18">
              <a:extLst>
                <a:ext uri="{FF2B5EF4-FFF2-40B4-BE49-F238E27FC236}">
                  <a16:creationId xmlns:a16="http://schemas.microsoft.com/office/drawing/2014/main" id="{AE48A3CC-9B3F-1941-9FA4-7D8F16F9FA2E}"/>
                </a:ext>
              </a:extLst>
            </p:cNvPr>
            <p:cNvPicPr>
              <a:picLocks noChangeAspect="1"/>
            </p:cNvPicPr>
            <p:nvPr/>
          </p:nvPicPr>
          <p:blipFill rotWithShape="1">
            <a:blip r:embed="rId3"/>
            <a:srcRect l="3678" t="11702" b="67513"/>
            <a:stretch/>
          </p:blipFill>
          <p:spPr>
            <a:xfrm>
              <a:off x="327846" y="3275219"/>
              <a:ext cx="11517331" cy="1045170"/>
            </a:xfrm>
            <a:prstGeom prst="rect">
              <a:avLst/>
            </a:prstGeom>
          </p:spPr>
        </p:pic>
      </p:grpSp>
      <p:cxnSp>
        <p:nvCxnSpPr>
          <p:cNvPr id="7" name="Straight Arrow Connector 6" descr="arrow pointing to a mismatch in the reads that is present in most reads at that position">
            <a:extLst>
              <a:ext uri="{FF2B5EF4-FFF2-40B4-BE49-F238E27FC236}">
                <a16:creationId xmlns:a16="http://schemas.microsoft.com/office/drawing/2014/main" id="{B2EF2672-D69D-C249-84E4-464D6FD59C47}"/>
              </a:ext>
            </a:extLst>
          </p:cNvPr>
          <p:cNvCxnSpPr>
            <a:cxnSpLocks/>
            <a:stCxn id="25" idx="3"/>
          </p:cNvCxnSpPr>
          <p:nvPr/>
        </p:nvCxnSpPr>
        <p:spPr>
          <a:xfrm>
            <a:off x="4135921" y="2544833"/>
            <a:ext cx="1998180" cy="22938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2E5D73B7-3357-A641-8F4C-56917431D081}"/>
              </a:ext>
            </a:extLst>
          </p:cNvPr>
          <p:cNvSpPr txBox="1"/>
          <p:nvPr/>
        </p:nvSpPr>
        <p:spPr>
          <a:xfrm>
            <a:off x="5082337" y="2071891"/>
            <a:ext cx="3096873" cy="923330"/>
          </a:xfrm>
          <a:prstGeom prst="rect">
            <a:avLst/>
          </a:prstGeom>
          <a:noFill/>
          <a:ln>
            <a:solidFill>
              <a:schemeClr val="accent1"/>
            </a:solidFill>
          </a:ln>
        </p:spPr>
        <p:txBody>
          <a:bodyPr wrap="none" rtlCol="0">
            <a:spAutoFit/>
          </a:bodyPr>
          <a:lstStyle/>
          <a:p>
            <a:r>
              <a:rPr lang="en-US" dirty="0"/>
              <a:t>Reference position 13,630,586 </a:t>
            </a:r>
          </a:p>
          <a:p>
            <a:r>
              <a:rPr lang="en-US" dirty="0"/>
              <a:t>G -&gt; A</a:t>
            </a:r>
          </a:p>
          <a:p>
            <a:r>
              <a:rPr lang="en-US" dirty="0"/>
              <a:t>1/8 reads -&gt; Low confidence</a:t>
            </a:r>
          </a:p>
        </p:txBody>
      </p:sp>
      <p:sp>
        <p:nvSpPr>
          <p:cNvPr id="25" name="TextBox 24">
            <a:extLst>
              <a:ext uri="{FF2B5EF4-FFF2-40B4-BE49-F238E27FC236}">
                <a16:creationId xmlns:a16="http://schemas.microsoft.com/office/drawing/2014/main" id="{B4160722-D98D-F544-94D0-0037C7C865A5}"/>
              </a:ext>
            </a:extLst>
          </p:cNvPr>
          <p:cNvSpPr txBox="1"/>
          <p:nvPr/>
        </p:nvSpPr>
        <p:spPr>
          <a:xfrm>
            <a:off x="1039048" y="2083168"/>
            <a:ext cx="3096873" cy="923330"/>
          </a:xfrm>
          <a:prstGeom prst="rect">
            <a:avLst/>
          </a:prstGeom>
          <a:noFill/>
          <a:ln>
            <a:solidFill>
              <a:schemeClr val="accent1"/>
            </a:solidFill>
          </a:ln>
        </p:spPr>
        <p:txBody>
          <a:bodyPr wrap="square" rtlCol="0">
            <a:spAutoFit/>
          </a:bodyPr>
          <a:lstStyle/>
          <a:p>
            <a:r>
              <a:rPr lang="en-US" dirty="0"/>
              <a:t>Reference position 13,635,567</a:t>
            </a:r>
          </a:p>
          <a:p>
            <a:r>
              <a:rPr lang="en-US" dirty="0"/>
              <a:t>G -&gt; A </a:t>
            </a:r>
          </a:p>
          <a:p>
            <a:r>
              <a:rPr lang="en-US" dirty="0"/>
              <a:t>6/6 reads -&gt; High confidence</a:t>
            </a:r>
          </a:p>
        </p:txBody>
      </p:sp>
      <p:cxnSp>
        <p:nvCxnSpPr>
          <p:cNvPr id="26" name="Straight Arrow Connector 25" descr="arrow pointing to a mismatch in the reads that is present in only one read at that position">
            <a:extLst>
              <a:ext uri="{FF2B5EF4-FFF2-40B4-BE49-F238E27FC236}">
                <a16:creationId xmlns:a16="http://schemas.microsoft.com/office/drawing/2014/main" id="{F61E6251-19E3-BD46-887C-D7136234135B}"/>
              </a:ext>
            </a:extLst>
          </p:cNvPr>
          <p:cNvCxnSpPr>
            <a:cxnSpLocks/>
            <a:stCxn id="9" idx="3"/>
          </p:cNvCxnSpPr>
          <p:nvPr/>
        </p:nvCxnSpPr>
        <p:spPr>
          <a:xfrm>
            <a:off x="8179210" y="2533556"/>
            <a:ext cx="596492" cy="23051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879496A8-06A9-4C4B-A5C8-DC525AB6C8A1}"/>
              </a:ext>
            </a:extLst>
          </p:cNvPr>
          <p:cNvSpPr txBox="1"/>
          <p:nvPr/>
        </p:nvSpPr>
        <p:spPr>
          <a:xfrm>
            <a:off x="375435" y="1098172"/>
            <a:ext cx="11517331" cy="646331"/>
          </a:xfrm>
          <a:prstGeom prst="rect">
            <a:avLst/>
          </a:prstGeom>
          <a:noFill/>
        </p:spPr>
        <p:txBody>
          <a:bodyPr wrap="square" rtlCol="0">
            <a:spAutoFit/>
          </a:bodyPr>
          <a:lstStyle/>
          <a:p>
            <a:pPr marL="285750" indent="-285750">
              <a:buFont typeface="Arial" panose="020B0604020202020204" pitchFamily="34" charset="0"/>
              <a:buChar char="•"/>
            </a:pPr>
            <a:r>
              <a:rPr lang="en-US" dirty="0"/>
              <a:t>Our variant caller provides a list of positions where the sequenced base is different from the reference base</a:t>
            </a:r>
          </a:p>
          <a:p>
            <a:pPr marL="285750" indent="-285750">
              <a:buFont typeface="Arial" panose="020B0604020202020204" pitchFamily="34" charset="0"/>
              <a:buChar char="•"/>
            </a:pPr>
            <a:r>
              <a:rPr lang="en-US" dirty="0"/>
              <a:t>Quality metrics are also provided to help us judge whether the variant is a technical artifact</a:t>
            </a:r>
          </a:p>
        </p:txBody>
      </p:sp>
      <p:sp>
        <p:nvSpPr>
          <p:cNvPr id="13" name="Title 1">
            <a:extLst>
              <a:ext uri="{FF2B5EF4-FFF2-40B4-BE49-F238E27FC236}">
                <a16:creationId xmlns:a16="http://schemas.microsoft.com/office/drawing/2014/main" id="{19AF16D9-129E-2F41-83F1-5987C089BC7F}"/>
              </a:ext>
            </a:extLst>
          </p:cNvPr>
          <p:cNvSpPr txBox="1">
            <a:spLocks/>
          </p:cNvSpPr>
          <p:nvPr/>
        </p:nvSpPr>
        <p:spPr>
          <a:xfrm>
            <a:off x="3621543" y="50630"/>
            <a:ext cx="4172196" cy="9867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accent1"/>
                </a:solidFill>
              </a:rPr>
              <a:t>Variant Calling</a:t>
            </a:r>
          </a:p>
        </p:txBody>
      </p:sp>
    </p:spTree>
    <p:extLst>
      <p:ext uri="{BB962C8B-B14F-4D97-AF65-F5344CB8AC3E}">
        <p14:creationId xmlns:p14="http://schemas.microsoft.com/office/powerpoint/2010/main" val="28587470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78AE914E-391C-C84E-8250-1ECD3B66F79E}"/>
              </a:ext>
            </a:extLst>
          </p:cNvPr>
          <p:cNvSpPr txBox="1">
            <a:spLocks/>
          </p:cNvSpPr>
          <p:nvPr/>
        </p:nvSpPr>
        <p:spPr>
          <a:xfrm>
            <a:off x="327845" y="-14858"/>
            <a:ext cx="8620212" cy="104900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accent1"/>
                </a:solidFill>
              </a:rPr>
              <a:t>Ploidy and Variant Calling</a:t>
            </a:r>
          </a:p>
        </p:txBody>
      </p:sp>
      <p:sp>
        <p:nvSpPr>
          <p:cNvPr id="7" name="TextBox 6">
            <a:extLst>
              <a:ext uri="{FF2B5EF4-FFF2-40B4-BE49-F238E27FC236}">
                <a16:creationId xmlns:a16="http://schemas.microsoft.com/office/drawing/2014/main" id="{417C10CA-C0D0-C949-ABCF-3B156928794D}"/>
              </a:ext>
            </a:extLst>
          </p:cNvPr>
          <p:cNvSpPr txBox="1"/>
          <p:nvPr/>
        </p:nvSpPr>
        <p:spPr>
          <a:xfrm>
            <a:off x="489858" y="1175655"/>
            <a:ext cx="5606142"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Ploidy is the number of copies of each chromosomes</a:t>
            </a:r>
          </a:p>
          <a:p>
            <a:endParaRPr lang="en-US" sz="2400" dirty="0"/>
          </a:p>
          <a:p>
            <a:pPr marL="742950" lvl="1" indent="-285750">
              <a:buFont typeface="Arial" panose="020B0604020202020204" pitchFamily="34" charset="0"/>
              <a:buChar char="•"/>
            </a:pPr>
            <a:r>
              <a:rPr lang="en-US" sz="2400" dirty="0"/>
              <a:t>Humans cells are diploid for autosomal chromosome and haploid for sex chromosomes</a:t>
            </a:r>
          </a:p>
          <a:p>
            <a:pPr marL="285750" indent="-285750">
              <a:buFont typeface="Arial" panose="020B0604020202020204" pitchFamily="34" charset="0"/>
              <a:buChar char="•"/>
            </a:pPr>
            <a:endParaRPr lang="en-US" sz="2400" dirty="0"/>
          </a:p>
          <a:p>
            <a:pPr marL="742950" lvl="1" indent="-285750">
              <a:buFont typeface="Arial" panose="020B0604020202020204" pitchFamily="34" charset="0"/>
              <a:buChar char="•"/>
            </a:pPr>
            <a:r>
              <a:rPr lang="en-US" sz="2400" dirty="0"/>
              <a:t>Bacteria are haploid</a:t>
            </a:r>
          </a:p>
          <a:p>
            <a:pPr marL="285750" indent="-285750">
              <a:buFont typeface="Arial" panose="020B0604020202020204" pitchFamily="34" charset="0"/>
              <a:buChar char="•"/>
            </a:pPr>
            <a:endParaRPr lang="en-US" sz="2400" dirty="0"/>
          </a:p>
          <a:p>
            <a:pPr marL="742950" lvl="1" indent="-285750">
              <a:buFont typeface="Arial" panose="020B0604020202020204" pitchFamily="34" charset="0"/>
              <a:buChar char="•"/>
            </a:pPr>
            <a:r>
              <a:rPr lang="en-US" sz="2400" dirty="0"/>
              <a:t>Viruses and Yeast can by haploid or diploid</a:t>
            </a:r>
          </a:p>
          <a:p>
            <a:pPr lvl="1"/>
            <a:endParaRPr lang="en-US" sz="2400" dirty="0"/>
          </a:p>
        </p:txBody>
      </p:sp>
      <p:pic>
        <p:nvPicPr>
          <p:cNvPr id="10" name="Picture 9" descr="A picture containing object, light, clock&#10;&#10;Description automatically generated">
            <a:extLst>
              <a:ext uri="{FF2B5EF4-FFF2-40B4-BE49-F238E27FC236}">
                <a16:creationId xmlns:a16="http://schemas.microsoft.com/office/drawing/2014/main" id="{97F062CA-4F96-3E46-B353-51852599F442}"/>
              </a:ext>
            </a:extLst>
          </p:cNvPr>
          <p:cNvPicPr>
            <a:picLocks noChangeAspect="1"/>
          </p:cNvPicPr>
          <p:nvPr/>
        </p:nvPicPr>
        <p:blipFill>
          <a:blip r:embed="rId2"/>
          <a:stretch>
            <a:fillRect/>
          </a:stretch>
        </p:blipFill>
        <p:spPr>
          <a:xfrm>
            <a:off x="8280164" y="614362"/>
            <a:ext cx="2063986" cy="4850368"/>
          </a:xfrm>
          <a:prstGeom prst="rect">
            <a:avLst/>
          </a:prstGeom>
        </p:spPr>
      </p:pic>
      <p:sp>
        <p:nvSpPr>
          <p:cNvPr id="19" name="TextBox 18">
            <a:extLst>
              <a:ext uri="{FF2B5EF4-FFF2-40B4-BE49-F238E27FC236}">
                <a16:creationId xmlns:a16="http://schemas.microsoft.com/office/drawing/2014/main" id="{23F11C1F-1E32-4C4E-8113-E4679FE8641F}"/>
              </a:ext>
            </a:extLst>
          </p:cNvPr>
          <p:cNvSpPr txBox="1"/>
          <p:nvPr/>
        </p:nvSpPr>
        <p:spPr>
          <a:xfrm>
            <a:off x="8280164" y="6343651"/>
            <a:ext cx="3588931" cy="369332"/>
          </a:xfrm>
          <a:prstGeom prst="rect">
            <a:avLst/>
          </a:prstGeom>
          <a:noFill/>
        </p:spPr>
        <p:txBody>
          <a:bodyPr wrap="none" rtlCol="0">
            <a:spAutoFit/>
          </a:bodyPr>
          <a:lstStyle/>
          <a:p>
            <a:r>
              <a:rPr lang="en-US" dirty="0">
                <a:hlinkClick r:id="rId3"/>
              </a:rPr>
              <a:t>https://en.wikipedia.org/wiki/Ploidy</a:t>
            </a:r>
            <a:endParaRPr lang="en-US" dirty="0"/>
          </a:p>
        </p:txBody>
      </p:sp>
    </p:spTree>
    <p:extLst>
      <p:ext uri="{BB962C8B-B14F-4D97-AF65-F5344CB8AC3E}">
        <p14:creationId xmlns:p14="http://schemas.microsoft.com/office/powerpoint/2010/main" val="21974254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78AE914E-391C-C84E-8250-1ECD3B66F79E}"/>
              </a:ext>
            </a:extLst>
          </p:cNvPr>
          <p:cNvSpPr txBox="1">
            <a:spLocks/>
          </p:cNvSpPr>
          <p:nvPr/>
        </p:nvSpPr>
        <p:spPr>
          <a:xfrm>
            <a:off x="327845" y="-14858"/>
            <a:ext cx="8620212" cy="104900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accent1"/>
                </a:solidFill>
              </a:rPr>
              <a:t>Ploidy and Variant Calling</a:t>
            </a:r>
          </a:p>
        </p:txBody>
      </p:sp>
      <p:sp>
        <p:nvSpPr>
          <p:cNvPr id="7" name="TextBox 6">
            <a:extLst>
              <a:ext uri="{FF2B5EF4-FFF2-40B4-BE49-F238E27FC236}">
                <a16:creationId xmlns:a16="http://schemas.microsoft.com/office/drawing/2014/main" id="{417C10CA-C0D0-C949-ABCF-3B156928794D}"/>
              </a:ext>
            </a:extLst>
          </p:cNvPr>
          <p:cNvSpPr txBox="1"/>
          <p:nvPr/>
        </p:nvSpPr>
        <p:spPr>
          <a:xfrm>
            <a:off x="489858" y="1175655"/>
            <a:ext cx="5606142" cy="4893647"/>
          </a:xfrm>
          <a:prstGeom prst="rect">
            <a:avLst/>
          </a:prstGeom>
          <a:noFill/>
        </p:spPr>
        <p:txBody>
          <a:bodyPr wrap="square" rtlCol="0">
            <a:spAutoFit/>
          </a:bodyPr>
          <a:lstStyle/>
          <a:p>
            <a:r>
              <a:rPr lang="en-US" sz="2400" dirty="0"/>
              <a:t>Variant callers can use ploidy to improve specificity (avoid false positives) because there are expected variant frequencies, e.g. for diploid:</a:t>
            </a:r>
          </a:p>
          <a:p>
            <a:endParaRPr lang="en-US" sz="2400" dirty="0"/>
          </a:p>
          <a:p>
            <a:pPr marL="742950" lvl="1" indent="-285750">
              <a:buFont typeface="Arial" panose="020B0604020202020204" pitchFamily="34" charset="0"/>
              <a:buChar char="•"/>
            </a:pPr>
            <a:r>
              <a:rPr lang="en-US" sz="2400" dirty="0"/>
              <a:t>Homozygous </a:t>
            </a:r>
          </a:p>
          <a:p>
            <a:pPr marL="1200150" lvl="2" indent="-285750">
              <a:buFont typeface="Arial" panose="020B0604020202020204" pitchFamily="34" charset="0"/>
              <a:buChar char="•"/>
            </a:pPr>
            <a:r>
              <a:rPr lang="en-US" sz="2400" dirty="0"/>
              <a:t>both copies contain variant</a:t>
            </a:r>
          </a:p>
          <a:p>
            <a:pPr marL="1200150" lvl="2" indent="-285750">
              <a:buFont typeface="Arial" panose="020B0604020202020204" pitchFamily="34" charset="0"/>
              <a:buChar char="•"/>
            </a:pPr>
            <a:r>
              <a:rPr lang="en-US" sz="2400" dirty="0"/>
              <a:t>fraction of the reads ~1</a:t>
            </a:r>
          </a:p>
          <a:p>
            <a:pPr marL="742950" lvl="1" indent="-285750">
              <a:buFont typeface="Arial" panose="020B0604020202020204" pitchFamily="34" charset="0"/>
              <a:buChar char="•"/>
            </a:pPr>
            <a:endParaRPr lang="en-US" sz="2400" dirty="0"/>
          </a:p>
          <a:p>
            <a:pPr marL="742950" lvl="1" indent="-285750">
              <a:buFont typeface="Arial" panose="020B0604020202020204" pitchFamily="34" charset="0"/>
              <a:buChar char="•"/>
            </a:pPr>
            <a:r>
              <a:rPr lang="en-US" sz="2400" dirty="0"/>
              <a:t>Heterozygous – </a:t>
            </a:r>
          </a:p>
          <a:p>
            <a:pPr marL="1200150" lvl="2" indent="-285750">
              <a:buFont typeface="Arial" panose="020B0604020202020204" pitchFamily="34" charset="0"/>
              <a:buChar char="•"/>
            </a:pPr>
            <a:r>
              <a:rPr lang="en-US" sz="2400" dirty="0"/>
              <a:t>one copy of variant</a:t>
            </a:r>
          </a:p>
          <a:p>
            <a:pPr marL="1200150" lvl="2" indent="-285750">
              <a:buFont typeface="Arial" panose="020B0604020202020204" pitchFamily="34" charset="0"/>
              <a:buChar char="•"/>
            </a:pPr>
            <a:r>
              <a:rPr lang="en-US" sz="2400" dirty="0"/>
              <a:t>fraction of reads with variant  ~0.5</a:t>
            </a:r>
          </a:p>
        </p:txBody>
      </p:sp>
      <p:sp>
        <p:nvSpPr>
          <p:cNvPr id="19" name="TextBox 18">
            <a:extLst>
              <a:ext uri="{FF2B5EF4-FFF2-40B4-BE49-F238E27FC236}">
                <a16:creationId xmlns:a16="http://schemas.microsoft.com/office/drawing/2014/main" id="{23F11C1F-1E32-4C4E-8113-E4679FE8641F}"/>
              </a:ext>
            </a:extLst>
          </p:cNvPr>
          <p:cNvSpPr txBox="1"/>
          <p:nvPr/>
        </p:nvSpPr>
        <p:spPr>
          <a:xfrm>
            <a:off x="8280164" y="6343651"/>
            <a:ext cx="3588931" cy="369332"/>
          </a:xfrm>
          <a:prstGeom prst="rect">
            <a:avLst/>
          </a:prstGeom>
          <a:noFill/>
        </p:spPr>
        <p:txBody>
          <a:bodyPr wrap="none" rtlCol="0">
            <a:spAutoFit/>
          </a:bodyPr>
          <a:lstStyle/>
          <a:p>
            <a:r>
              <a:rPr lang="en-US" dirty="0">
                <a:hlinkClick r:id="rId2"/>
              </a:rPr>
              <a:t>https://en.wikipedia.org/wiki/Ploidy</a:t>
            </a:r>
            <a:endParaRPr lang="en-US" dirty="0"/>
          </a:p>
        </p:txBody>
      </p:sp>
      <p:pic>
        <p:nvPicPr>
          <p:cNvPr id="3" name="Picture 2" descr="A close up of a logo&#10;&#10;Description automatically generated">
            <a:extLst>
              <a:ext uri="{FF2B5EF4-FFF2-40B4-BE49-F238E27FC236}">
                <a16:creationId xmlns:a16="http://schemas.microsoft.com/office/drawing/2014/main" id="{EAF773AD-93EB-6843-BDB3-3C049D14BFFA}"/>
              </a:ext>
            </a:extLst>
          </p:cNvPr>
          <p:cNvPicPr>
            <a:picLocks noChangeAspect="1"/>
          </p:cNvPicPr>
          <p:nvPr/>
        </p:nvPicPr>
        <p:blipFill>
          <a:blip r:embed="rId3"/>
          <a:stretch>
            <a:fillRect/>
          </a:stretch>
        </p:blipFill>
        <p:spPr>
          <a:xfrm>
            <a:off x="6536481" y="2008186"/>
            <a:ext cx="5165661" cy="2263775"/>
          </a:xfrm>
          <a:prstGeom prst="rect">
            <a:avLst/>
          </a:prstGeom>
        </p:spPr>
      </p:pic>
    </p:spTree>
    <p:extLst>
      <p:ext uri="{BB962C8B-B14F-4D97-AF65-F5344CB8AC3E}">
        <p14:creationId xmlns:p14="http://schemas.microsoft.com/office/powerpoint/2010/main" val="1646304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Example ClinVar record showing a variant that is likely pathogenic">
            <a:extLst>
              <a:ext uri="{FF2B5EF4-FFF2-40B4-BE49-F238E27FC236}">
                <a16:creationId xmlns:a16="http://schemas.microsoft.com/office/drawing/2014/main" id="{F09F3CFE-CB25-6E4F-8B7D-7F319D2F133C}"/>
              </a:ext>
            </a:extLst>
          </p:cNvPr>
          <p:cNvPicPr>
            <a:picLocks noChangeAspect="1"/>
          </p:cNvPicPr>
          <p:nvPr/>
        </p:nvPicPr>
        <p:blipFill>
          <a:blip r:embed="rId2"/>
          <a:stretch>
            <a:fillRect/>
          </a:stretch>
        </p:blipFill>
        <p:spPr>
          <a:xfrm>
            <a:off x="4919230" y="1187586"/>
            <a:ext cx="6290537" cy="1735320"/>
          </a:xfrm>
          <a:prstGeom prst="rect">
            <a:avLst/>
          </a:prstGeom>
        </p:spPr>
      </p:pic>
      <p:sp>
        <p:nvSpPr>
          <p:cNvPr id="17" name="TextBox 16">
            <a:extLst>
              <a:ext uri="{FF2B5EF4-FFF2-40B4-BE49-F238E27FC236}">
                <a16:creationId xmlns:a16="http://schemas.microsoft.com/office/drawing/2014/main" id="{B872F9A8-78CC-DA40-9D33-71CCE02B131A}"/>
              </a:ext>
            </a:extLst>
          </p:cNvPr>
          <p:cNvSpPr txBox="1"/>
          <p:nvPr/>
        </p:nvSpPr>
        <p:spPr>
          <a:xfrm>
            <a:off x="4919230" y="787255"/>
            <a:ext cx="5445401" cy="369332"/>
          </a:xfrm>
          <a:prstGeom prst="rect">
            <a:avLst/>
          </a:prstGeom>
          <a:noFill/>
        </p:spPr>
        <p:txBody>
          <a:bodyPr wrap="none" rtlCol="0">
            <a:spAutoFit/>
          </a:bodyPr>
          <a:lstStyle/>
          <a:p>
            <a:r>
              <a:rPr lang="en-US" dirty="0" err="1"/>
              <a:t>ClinVar</a:t>
            </a:r>
            <a:r>
              <a:rPr lang="en-US" dirty="0"/>
              <a:t>: Database of variants in relation to human health</a:t>
            </a:r>
          </a:p>
        </p:txBody>
      </p:sp>
      <p:sp>
        <p:nvSpPr>
          <p:cNvPr id="11" name="TextBox 10">
            <a:extLst>
              <a:ext uri="{FF2B5EF4-FFF2-40B4-BE49-F238E27FC236}">
                <a16:creationId xmlns:a16="http://schemas.microsoft.com/office/drawing/2014/main" id="{ACEB29BF-B16F-A244-95BE-633B87FACE45}"/>
              </a:ext>
            </a:extLst>
          </p:cNvPr>
          <p:cNvSpPr txBox="1"/>
          <p:nvPr/>
        </p:nvSpPr>
        <p:spPr>
          <a:xfrm>
            <a:off x="507903" y="1307659"/>
            <a:ext cx="2991524" cy="923330"/>
          </a:xfrm>
          <a:prstGeom prst="rect">
            <a:avLst/>
          </a:prstGeom>
          <a:noFill/>
          <a:ln>
            <a:solidFill>
              <a:schemeClr val="accent1"/>
            </a:solidFill>
          </a:ln>
        </p:spPr>
        <p:txBody>
          <a:bodyPr wrap="square" rtlCol="0">
            <a:spAutoFit/>
          </a:bodyPr>
          <a:lstStyle/>
          <a:p>
            <a:r>
              <a:rPr lang="en-US" dirty="0"/>
              <a:t>Position 13,635,567</a:t>
            </a:r>
          </a:p>
          <a:p>
            <a:r>
              <a:rPr lang="en-US" dirty="0"/>
              <a:t>G -&gt; A </a:t>
            </a:r>
          </a:p>
          <a:p>
            <a:r>
              <a:rPr lang="en-US" dirty="0"/>
              <a:t>6/6 reads -&gt; High confidence</a:t>
            </a:r>
          </a:p>
        </p:txBody>
      </p:sp>
      <p:sp>
        <p:nvSpPr>
          <p:cNvPr id="12" name="Title 1">
            <a:extLst>
              <a:ext uri="{FF2B5EF4-FFF2-40B4-BE49-F238E27FC236}">
                <a16:creationId xmlns:a16="http://schemas.microsoft.com/office/drawing/2014/main" id="{78AE914E-391C-C84E-8250-1ECD3B66F79E}"/>
              </a:ext>
            </a:extLst>
          </p:cNvPr>
          <p:cNvSpPr txBox="1">
            <a:spLocks/>
          </p:cNvSpPr>
          <p:nvPr/>
        </p:nvSpPr>
        <p:spPr>
          <a:xfrm>
            <a:off x="327846" y="-14858"/>
            <a:ext cx="4172196" cy="9867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accent1"/>
                </a:solidFill>
              </a:rPr>
              <a:t>Interpretation</a:t>
            </a:r>
          </a:p>
        </p:txBody>
      </p:sp>
      <p:cxnSp>
        <p:nvCxnSpPr>
          <p:cNvPr id="14" name="Straight Arrow Connector 13" descr="arrow pointing to a mismatch in the reads that is present in most reads at that position">
            <a:extLst>
              <a:ext uri="{FF2B5EF4-FFF2-40B4-BE49-F238E27FC236}">
                <a16:creationId xmlns:a16="http://schemas.microsoft.com/office/drawing/2014/main" id="{D7309D2D-FE36-DA41-B745-7B118FC05570}"/>
              </a:ext>
            </a:extLst>
          </p:cNvPr>
          <p:cNvCxnSpPr>
            <a:cxnSpLocks/>
          </p:cNvCxnSpPr>
          <p:nvPr/>
        </p:nvCxnSpPr>
        <p:spPr>
          <a:xfrm>
            <a:off x="3850410" y="1787330"/>
            <a:ext cx="791729"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descr="arrow pointing to a mismatch in the reads that is present in most reads at that position">
            <a:extLst>
              <a:ext uri="{FF2B5EF4-FFF2-40B4-BE49-F238E27FC236}">
                <a16:creationId xmlns:a16="http://schemas.microsoft.com/office/drawing/2014/main" id="{8C1FA288-C2C3-4642-B153-171A6D8D5CF3}"/>
              </a:ext>
            </a:extLst>
          </p:cNvPr>
          <p:cNvCxnSpPr>
            <a:cxnSpLocks/>
          </p:cNvCxnSpPr>
          <p:nvPr/>
        </p:nvCxnSpPr>
        <p:spPr>
          <a:xfrm>
            <a:off x="1850737" y="2484676"/>
            <a:ext cx="0" cy="60026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203B111-9914-A54C-BF59-4636E9F9FE42}"/>
              </a:ext>
            </a:extLst>
          </p:cNvPr>
          <p:cNvSpPr txBox="1"/>
          <p:nvPr/>
        </p:nvSpPr>
        <p:spPr>
          <a:xfrm>
            <a:off x="1000832" y="3244334"/>
            <a:ext cx="9635458" cy="369332"/>
          </a:xfrm>
          <a:prstGeom prst="rect">
            <a:avLst/>
          </a:prstGeom>
          <a:noFill/>
        </p:spPr>
        <p:txBody>
          <a:bodyPr wrap="none" rtlCol="0">
            <a:spAutoFit/>
          </a:bodyPr>
          <a:lstStyle/>
          <a:p>
            <a:r>
              <a:rPr lang="en-US" dirty="0"/>
              <a:t>Variant Effect Predictor (VEP) : what is the predicted consequence of the variant in a gene transcript?</a:t>
            </a:r>
          </a:p>
        </p:txBody>
      </p:sp>
      <p:pic>
        <p:nvPicPr>
          <p:cNvPr id="22" name="Picture 21" descr="A screenshot of a cell phone&#10;&#10;Description automatically generated">
            <a:extLst>
              <a:ext uri="{FF2B5EF4-FFF2-40B4-BE49-F238E27FC236}">
                <a16:creationId xmlns:a16="http://schemas.microsoft.com/office/drawing/2014/main" id="{A0F7B955-069E-7C41-A109-3005C288370D}"/>
              </a:ext>
            </a:extLst>
          </p:cNvPr>
          <p:cNvPicPr>
            <a:picLocks noChangeAspect="1"/>
          </p:cNvPicPr>
          <p:nvPr/>
        </p:nvPicPr>
        <p:blipFill>
          <a:blip r:embed="rId3"/>
          <a:stretch>
            <a:fillRect/>
          </a:stretch>
        </p:blipFill>
        <p:spPr>
          <a:xfrm>
            <a:off x="1121056" y="3618755"/>
            <a:ext cx="6520874" cy="2903827"/>
          </a:xfrm>
          <a:prstGeom prst="rect">
            <a:avLst/>
          </a:prstGeom>
        </p:spPr>
      </p:pic>
    </p:spTree>
    <p:extLst>
      <p:ext uri="{BB962C8B-B14F-4D97-AF65-F5344CB8AC3E}">
        <p14:creationId xmlns:p14="http://schemas.microsoft.com/office/powerpoint/2010/main" val="13532484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201881" y="130630"/>
            <a:ext cx="10515600" cy="840828"/>
          </a:xfrm>
        </p:spPr>
        <p:txBody>
          <a:bodyPr/>
          <a:lstStyle/>
          <a:p>
            <a:r>
              <a:rPr lang="en-US" dirty="0">
                <a:solidFill>
                  <a:schemeClr val="accent1"/>
                </a:solidFill>
              </a:rPr>
              <a:t>Data for this class</a:t>
            </a:r>
          </a:p>
        </p:txBody>
      </p:sp>
      <p:pic>
        <p:nvPicPr>
          <p:cNvPr id="3" name="Picture 2" descr="genome in a bottle logo">
            <a:extLst>
              <a:ext uri="{FF2B5EF4-FFF2-40B4-BE49-F238E27FC236}">
                <a16:creationId xmlns:a16="http://schemas.microsoft.com/office/drawing/2014/main" id="{75F4DC51-06CC-2140-BB01-A21FFB87802E}"/>
              </a:ext>
            </a:extLst>
          </p:cNvPr>
          <p:cNvPicPr>
            <a:picLocks noChangeAspect="1"/>
          </p:cNvPicPr>
          <p:nvPr/>
        </p:nvPicPr>
        <p:blipFill>
          <a:blip r:embed="rId2"/>
          <a:stretch>
            <a:fillRect/>
          </a:stretch>
        </p:blipFill>
        <p:spPr>
          <a:xfrm>
            <a:off x="407471" y="1077310"/>
            <a:ext cx="3822700" cy="2146300"/>
          </a:xfrm>
          <a:prstGeom prst="rect">
            <a:avLst/>
          </a:prstGeom>
        </p:spPr>
      </p:pic>
      <p:sp>
        <p:nvSpPr>
          <p:cNvPr id="4" name="TextBox 3">
            <a:extLst>
              <a:ext uri="{FF2B5EF4-FFF2-40B4-BE49-F238E27FC236}">
                <a16:creationId xmlns:a16="http://schemas.microsoft.com/office/drawing/2014/main" id="{86DE3842-5D77-B54C-9AAC-B3832DD43907}"/>
              </a:ext>
            </a:extLst>
          </p:cNvPr>
          <p:cNvSpPr txBox="1"/>
          <p:nvPr/>
        </p:nvSpPr>
        <p:spPr>
          <a:xfrm>
            <a:off x="4701210" y="1103168"/>
            <a:ext cx="7290614" cy="1200329"/>
          </a:xfrm>
          <a:prstGeom prst="rect">
            <a:avLst/>
          </a:prstGeom>
          <a:noFill/>
        </p:spPr>
        <p:txBody>
          <a:bodyPr wrap="square" rtlCol="0">
            <a:spAutoFit/>
          </a:bodyPr>
          <a:lstStyle/>
          <a:p>
            <a:r>
              <a:rPr lang="en-US" dirty="0"/>
              <a:t>GIAB was initiated in 2011 by the National Institute of Standards and Technology "to develop the technical infrastructure (reference standards, reference methods, and reference data) to enable translation of whole human genome sequencing to clinical practice" [</a:t>
            </a:r>
            <a:r>
              <a:rPr lang="en-US" dirty="0">
                <a:hlinkClick r:id="rId3"/>
              </a:rPr>
              <a:t>1</a:t>
            </a:r>
            <a:r>
              <a:rPr lang="en-US" dirty="0"/>
              <a:t>]</a:t>
            </a:r>
          </a:p>
        </p:txBody>
      </p:sp>
      <p:sp>
        <p:nvSpPr>
          <p:cNvPr id="5" name="TextBox 4">
            <a:extLst>
              <a:ext uri="{FF2B5EF4-FFF2-40B4-BE49-F238E27FC236}">
                <a16:creationId xmlns:a16="http://schemas.microsoft.com/office/drawing/2014/main" id="{73E1C2D7-BA23-B840-ADF5-51526F728425}"/>
              </a:ext>
            </a:extLst>
          </p:cNvPr>
          <p:cNvSpPr txBox="1"/>
          <p:nvPr/>
        </p:nvSpPr>
        <p:spPr>
          <a:xfrm>
            <a:off x="105695" y="3347950"/>
            <a:ext cx="11980610" cy="923330"/>
          </a:xfrm>
          <a:prstGeom prst="rect">
            <a:avLst/>
          </a:prstGeom>
          <a:noFill/>
        </p:spPr>
        <p:txBody>
          <a:bodyPr wrap="square" rtlCol="0">
            <a:spAutoFit/>
          </a:bodyPr>
          <a:lstStyle/>
          <a:p>
            <a:r>
              <a:rPr lang="en-US" dirty="0"/>
              <a:t>The source DNA, known as NA12878, was taken from a single person: the daughter in a father-mother-child 'trio' (she is also mother to 11 children of her own) [</a:t>
            </a:r>
            <a:r>
              <a:rPr lang="en-US" dirty="0">
                <a:hlinkClick r:id="rId4"/>
              </a:rPr>
              <a:t>4</a:t>
            </a:r>
            <a:r>
              <a:rPr lang="en-US" dirty="0"/>
              <a:t>]. Father-mother-child 'trios' are often sequenced to utilize genetic links between family members.</a:t>
            </a:r>
          </a:p>
        </p:txBody>
      </p:sp>
      <p:pic>
        <p:nvPicPr>
          <p:cNvPr id="7" name="Picture 6" descr="picture of NA12878 pedigree chart">
            <a:extLst>
              <a:ext uri="{FF2B5EF4-FFF2-40B4-BE49-F238E27FC236}">
                <a16:creationId xmlns:a16="http://schemas.microsoft.com/office/drawing/2014/main" id="{8FADA422-7E9B-344C-9891-F623C4976EDD}"/>
              </a:ext>
            </a:extLst>
          </p:cNvPr>
          <p:cNvPicPr>
            <a:picLocks noChangeAspect="1"/>
          </p:cNvPicPr>
          <p:nvPr/>
        </p:nvPicPr>
        <p:blipFill>
          <a:blip r:embed="rId5"/>
          <a:stretch>
            <a:fillRect/>
          </a:stretch>
        </p:blipFill>
        <p:spPr>
          <a:xfrm>
            <a:off x="3103831" y="4129128"/>
            <a:ext cx="4711700" cy="2006600"/>
          </a:xfrm>
          <a:prstGeom prst="rect">
            <a:avLst/>
          </a:prstGeom>
        </p:spPr>
      </p:pic>
      <p:sp>
        <p:nvSpPr>
          <p:cNvPr id="8" name="TextBox 7">
            <a:extLst>
              <a:ext uri="{FF2B5EF4-FFF2-40B4-BE49-F238E27FC236}">
                <a16:creationId xmlns:a16="http://schemas.microsoft.com/office/drawing/2014/main" id="{93B4E0AB-CFF4-C946-A28E-0FFCD9CACA79}"/>
              </a:ext>
            </a:extLst>
          </p:cNvPr>
          <p:cNvSpPr txBox="1"/>
          <p:nvPr/>
        </p:nvSpPr>
        <p:spPr>
          <a:xfrm>
            <a:off x="105695" y="6488668"/>
            <a:ext cx="11886129" cy="369332"/>
          </a:xfrm>
          <a:prstGeom prst="rect">
            <a:avLst/>
          </a:prstGeom>
          <a:noFill/>
        </p:spPr>
        <p:txBody>
          <a:bodyPr wrap="square" rtlCol="0">
            <a:spAutoFit/>
          </a:bodyPr>
          <a:lstStyle/>
          <a:p>
            <a:r>
              <a:rPr lang="en-US" dirty="0">
                <a:hlinkClick r:id="rId6"/>
              </a:rPr>
              <a:t>https://github.com/hbctraining/In-depth-NGS-Data-Analysis-Course/blob/master/sessionVI/lessons/01_alignment.md</a:t>
            </a:r>
            <a:endParaRPr lang="en-US" dirty="0"/>
          </a:p>
        </p:txBody>
      </p:sp>
    </p:spTree>
    <p:extLst>
      <p:ext uri="{BB962C8B-B14F-4D97-AF65-F5344CB8AC3E}">
        <p14:creationId xmlns:p14="http://schemas.microsoft.com/office/powerpoint/2010/main" val="31133050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201881" y="130630"/>
            <a:ext cx="10515600" cy="840828"/>
          </a:xfrm>
        </p:spPr>
        <p:txBody>
          <a:bodyPr/>
          <a:lstStyle/>
          <a:p>
            <a:r>
              <a:rPr lang="en-US" dirty="0">
                <a:solidFill>
                  <a:schemeClr val="accent1"/>
                </a:solidFill>
              </a:rPr>
              <a:t>For this class, I’ve created a small dataset</a:t>
            </a:r>
          </a:p>
        </p:txBody>
      </p:sp>
      <p:sp>
        <p:nvSpPr>
          <p:cNvPr id="6" name="TextBox 5">
            <a:extLst>
              <a:ext uri="{FF2B5EF4-FFF2-40B4-BE49-F238E27FC236}">
                <a16:creationId xmlns:a16="http://schemas.microsoft.com/office/drawing/2014/main" id="{38B698AC-5004-6A43-99DD-4F57B14DF1D5}"/>
              </a:ext>
            </a:extLst>
          </p:cNvPr>
          <p:cNvSpPr txBox="1"/>
          <p:nvPr/>
        </p:nvSpPr>
        <p:spPr>
          <a:xfrm>
            <a:off x="464006" y="1193880"/>
            <a:ext cx="11263988" cy="1938992"/>
          </a:xfrm>
          <a:prstGeom prst="rect">
            <a:avLst/>
          </a:prstGeom>
          <a:noFill/>
        </p:spPr>
        <p:txBody>
          <a:bodyPr wrap="square" rtlCol="0">
            <a:spAutoFit/>
          </a:bodyPr>
          <a:lstStyle/>
          <a:p>
            <a:r>
              <a:rPr lang="en-US" sz="2400" dirty="0"/>
              <a:t>Sample: NA12878</a:t>
            </a:r>
          </a:p>
          <a:p>
            <a:endParaRPr lang="en-US" sz="2400" dirty="0"/>
          </a:p>
          <a:p>
            <a:r>
              <a:rPr lang="en-US" sz="2400" dirty="0"/>
              <a:t>Gene: Cyp2c19 on chromosome 10</a:t>
            </a:r>
          </a:p>
          <a:p>
            <a:endParaRPr lang="en-US" sz="2400" dirty="0"/>
          </a:p>
          <a:p>
            <a:r>
              <a:rPr lang="en-US" sz="2400" dirty="0"/>
              <a:t>Sequencing: Illumina, </a:t>
            </a:r>
            <a:r>
              <a:rPr lang="en-US" sz="2400" b="1" dirty="0">
                <a:solidFill>
                  <a:schemeClr val="accent1"/>
                </a:solidFill>
              </a:rPr>
              <a:t>Paired End</a:t>
            </a:r>
            <a:r>
              <a:rPr lang="en-US" sz="2400" dirty="0"/>
              <a:t>, </a:t>
            </a:r>
            <a:r>
              <a:rPr lang="en-US" sz="2400" b="1" dirty="0">
                <a:solidFill>
                  <a:schemeClr val="accent1"/>
                </a:solidFill>
              </a:rPr>
              <a:t>Exome</a:t>
            </a:r>
          </a:p>
        </p:txBody>
      </p:sp>
    </p:spTree>
    <p:extLst>
      <p:ext uri="{BB962C8B-B14F-4D97-AF65-F5344CB8AC3E}">
        <p14:creationId xmlns:p14="http://schemas.microsoft.com/office/powerpoint/2010/main" val="2711956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201881" y="130630"/>
            <a:ext cx="10515600" cy="840828"/>
          </a:xfrm>
        </p:spPr>
        <p:txBody>
          <a:bodyPr/>
          <a:lstStyle/>
          <a:p>
            <a:r>
              <a:rPr lang="en-US" dirty="0">
                <a:solidFill>
                  <a:schemeClr val="accent1"/>
                </a:solidFill>
              </a:rPr>
              <a:t>Variant Calling workflow</a:t>
            </a:r>
          </a:p>
        </p:txBody>
      </p:sp>
      <p:sp>
        <p:nvSpPr>
          <p:cNvPr id="9" name="TextBox 8">
            <a:extLst>
              <a:ext uri="{FF2B5EF4-FFF2-40B4-BE49-F238E27FC236}">
                <a16:creationId xmlns:a16="http://schemas.microsoft.com/office/drawing/2014/main" id="{6997EA6D-66F4-AD49-9412-DF1073E0C120}"/>
              </a:ext>
            </a:extLst>
          </p:cNvPr>
          <p:cNvSpPr txBox="1"/>
          <p:nvPr/>
        </p:nvSpPr>
        <p:spPr>
          <a:xfrm>
            <a:off x="5254666" y="6158625"/>
            <a:ext cx="6544164" cy="568745"/>
          </a:xfrm>
          <a:prstGeom prst="rect">
            <a:avLst/>
          </a:prstGeom>
          <a:noFill/>
        </p:spPr>
        <p:txBody>
          <a:bodyPr wrap="none" rtlCol="0">
            <a:spAutoFit/>
          </a:bodyPr>
          <a:lstStyle/>
          <a:p>
            <a:pPr>
              <a:lnSpc>
                <a:spcPct val="200000"/>
              </a:lnSpc>
            </a:pPr>
            <a:r>
              <a:rPr lang="en-US" dirty="0">
                <a:hlinkClick r:id="rId3">
                  <a:extLst>
                    <a:ext uri="{A12FA001-AC4F-418D-AE19-62706E023703}">
                      <ahyp:hlinkClr xmlns:ahyp="http://schemas.microsoft.com/office/drawing/2018/hyperlinkcolor" val="tx"/>
                    </a:ext>
                  </a:extLst>
                </a:hlinkClick>
              </a:rPr>
              <a:t>https://github.com/hbctraining/In-depth-NGS-Data-Analysis-Course</a:t>
            </a:r>
            <a:endParaRPr lang="en-US" dirty="0"/>
          </a:p>
        </p:txBody>
      </p:sp>
      <p:grpSp>
        <p:nvGrpSpPr>
          <p:cNvPr id="3" name="Group 2">
            <a:extLst>
              <a:ext uri="{FF2B5EF4-FFF2-40B4-BE49-F238E27FC236}">
                <a16:creationId xmlns:a16="http://schemas.microsoft.com/office/drawing/2014/main" id="{E92FC30B-BBA3-BA45-A3FD-6F96DC7C402B}"/>
              </a:ext>
            </a:extLst>
          </p:cNvPr>
          <p:cNvGrpSpPr/>
          <p:nvPr/>
        </p:nvGrpSpPr>
        <p:grpSpPr>
          <a:xfrm>
            <a:off x="4027374" y="1610272"/>
            <a:ext cx="3277590" cy="4210052"/>
            <a:chOff x="4027374" y="1610272"/>
            <a:chExt cx="3277590" cy="4210052"/>
          </a:xfrm>
        </p:grpSpPr>
        <p:sp>
          <p:nvSpPr>
            <p:cNvPr id="18" name="Rounded Rectangle 17">
              <a:extLst>
                <a:ext uri="{FF2B5EF4-FFF2-40B4-BE49-F238E27FC236}">
                  <a16:creationId xmlns:a16="http://schemas.microsoft.com/office/drawing/2014/main" id="{8783388A-5CCE-9D46-AA2E-6DA4629E4F3C}"/>
                </a:ext>
              </a:extLst>
            </p:cNvPr>
            <p:cNvSpPr/>
            <p:nvPr/>
          </p:nvSpPr>
          <p:spPr>
            <a:xfrm>
              <a:off x="4027374" y="2512880"/>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Align reads to a reference</a:t>
              </a:r>
            </a:p>
          </p:txBody>
        </p:sp>
        <p:sp>
          <p:nvSpPr>
            <p:cNvPr id="26" name="Rounded Rectangle 25">
              <a:extLst>
                <a:ext uri="{FF2B5EF4-FFF2-40B4-BE49-F238E27FC236}">
                  <a16:creationId xmlns:a16="http://schemas.microsoft.com/office/drawing/2014/main" id="{DBFA2822-8BE6-6A42-89A9-2693B5E7855C}"/>
                </a:ext>
              </a:extLst>
            </p:cNvPr>
            <p:cNvSpPr/>
            <p:nvPr/>
          </p:nvSpPr>
          <p:spPr>
            <a:xfrm>
              <a:off x="4027374" y="3442671"/>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Alignment cleanup</a:t>
              </a:r>
            </a:p>
          </p:txBody>
        </p:sp>
        <p:sp>
          <p:nvSpPr>
            <p:cNvPr id="27" name="Rounded Rectangle 26">
              <a:extLst>
                <a:ext uri="{FF2B5EF4-FFF2-40B4-BE49-F238E27FC236}">
                  <a16:creationId xmlns:a16="http://schemas.microsoft.com/office/drawing/2014/main" id="{051C4231-B28F-9C49-8046-0CD68449841E}"/>
                </a:ext>
              </a:extLst>
            </p:cNvPr>
            <p:cNvSpPr/>
            <p:nvPr/>
          </p:nvSpPr>
          <p:spPr>
            <a:xfrm>
              <a:off x="4027374" y="4382621"/>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Variant Calling</a:t>
              </a:r>
            </a:p>
          </p:txBody>
        </p:sp>
        <p:sp>
          <p:nvSpPr>
            <p:cNvPr id="29" name="Rounded Rectangle 28">
              <a:extLst>
                <a:ext uri="{FF2B5EF4-FFF2-40B4-BE49-F238E27FC236}">
                  <a16:creationId xmlns:a16="http://schemas.microsoft.com/office/drawing/2014/main" id="{0469D334-D001-4348-A2B1-C6F5E7824177}"/>
                </a:ext>
              </a:extLst>
            </p:cNvPr>
            <p:cNvSpPr/>
            <p:nvPr/>
          </p:nvSpPr>
          <p:spPr>
            <a:xfrm>
              <a:off x="4027374" y="5250276"/>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Variant Annotation and Interpretation</a:t>
              </a:r>
            </a:p>
          </p:txBody>
        </p:sp>
        <p:cxnSp>
          <p:nvCxnSpPr>
            <p:cNvPr id="31" name="Straight Arrow Connector 30">
              <a:extLst>
                <a:ext uri="{FF2B5EF4-FFF2-40B4-BE49-F238E27FC236}">
                  <a16:creationId xmlns:a16="http://schemas.microsoft.com/office/drawing/2014/main" id="{DBB64339-CD76-8144-9440-2F66B31EAC76}"/>
                </a:ext>
              </a:extLst>
            </p:cNvPr>
            <p:cNvCxnSpPr>
              <a:cxnSpLocks/>
            </p:cNvCxnSpPr>
            <p:nvPr/>
          </p:nvCxnSpPr>
          <p:spPr>
            <a:xfrm>
              <a:off x="5689920" y="3082928"/>
              <a:ext cx="0" cy="35974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3CC630BB-BE90-DE4E-9D01-3D88952E4CE2}"/>
                </a:ext>
              </a:extLst>
            </p:cNvPr>
            <p:cNvCxnSpPr>
              <a:cxnSpLocks/>
            </p:cNvCxnSpPr>
            <p:nvPr/>
          </p:nvCxnSpPr>
          <p:spPr>
            <a:xfrm>
              <a:off x="5689920" y="4012719"/>
              <a:ext cx="0" cy="35974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BD847557-406F-F04A-8F88-3FEF5154B389}"/>
                </a:ext>
              </a:extLst>
            </p:cNvPr>
            <p:cNvCxnSpPr>
              <a:cxnSpLocks/>
            </p:cNvCxnSpPr>
            <p:nvPr/>
          </p:nvCxnSpPr>
          <p:spPr>
            <a:xfrm>
              <a:off x="5689920" y="4888109"/>
              <a:ext cx="0" cy="35974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sp>
          <p:nvSpPr>
            <p:cNvPr id="13" name="Rounded Rectangle 12">
              <a:extLst>
                <a:ext uri="{FF2B5EF4-FFF2-40B4-BE49-F238E27FC236}">
                  <a16:creationId xmlns:a16="http://schemas.microsoft.com/office/drawing/2014/main" id="{3D60AC8F-B026-2542-891E-74410C885B0C}"/>
                </a:ext>
              </a:extLst>
            </p:cNvPr>
            <p:cNvSpPr/>
            <p:nvPr/>
          </p:nvSpPr>
          <p:spPr>
            <a:xfrm>
              <a:off x="4027374" y="1610272"/>
              <a:ext cx="3277590" cy="5700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Quality Control</a:t>
              </a:r>
            </a:p>
          </p:txBody>
        </p:sp>
        <p:cxnSp>
          <p:nvCxnSpPr>
            <p:cNvPr id="14" name="Straight Arrow Connector 13">
              <a:extLst>
                <a:ext uri="{FF2B5EF4-FFF2-40B4-BE49-F238E27FC236}">
                  <a16:creationId xmlns:a16="http://schemas.microsoft.com/office/drawing/2014/main" id="{59468C3A-B277-D54A-8A09-A6C4A6E74618}"/>
                </a:ext>
              </a:extLst>
            </p:cNvPr>
            <p:cNvCxnSpPr>
              <a:cxnSpLocks/>
            </p:cNvCxnSpPr>
            <p:nvPr/>
          </p:nvCxnSpPr>
          <p:spPr>
            <a:xfrm>
              <a:off x="5689920" y="2180320"/>
              <a:ext cx="0" cy="359743"/>
            </a:xfrm>
            <a:prstGeom prst="straightConnector1">
              <a:avLst/>
            </a:prstGeom>
            <a:ln w="50800">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25641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201881" y="130630"/>
            <a:ext cx="10515600" cy="840828"/>
          </a:xfrm>
        </p:spPr>
        <p:txBody>
          <a:bodyPr/>
          <a:lstStyle/>
          <a:p>
            <a:r>
              <a:rPr lang="en-US" dirty="0">
                <a:solidFill>
                  <a:schemeClr val="accent1"/>
                </a:solidFill>
              </a:rPr>
              <a:t>Thank you</a:t>
            </a:r>
          </a:p>
        </p:txBody>
      </p:sp>
      <p:sp>
        <p:nvSpPr>
          <p:cNvPr id="3" name="TextBox 2">
            <a:extLst>
              <a:ext uri="{FF2B5EF4-FFF2-40B4-BE49-F238E27FC236}">
                <a16:creationId xmlns:a16="http://schemas.microsoft.com/office/drawing/2014/main" id="{DA07E07C-51EB-A748-8CEB-6BA357EE64E8}"/>
              </a:ext>
            </a:extLst>
          </p:cNvPr>
          <p:cNvSpPr txBox="1"/>
          <p:nvPr/>
        </p:nvSpPr>
        <p:spPr>
          <a:xfrm>
            <a:off x="1437781" y="1234815"/>
            <a:ext cx="8694759" cy="4247317"/>
          </a:xfrm>
          <a:prstGeom prst="rect">
            <a:avLst/>
          </a:prstGeom>
          <a:noFill/>
        </p:spPr>
        <p:txBody>
          <a:bodyPr wrap="square" rtlCol="0">
            <a:spAutoFit/>
          </a:bodyPr>
          <a:lstStyle/>
          <a:p>
            <a:endParaRPr lang="en-US" dirty="0"/>
          </a:p>
          <a:p>
            <a:r>
              <a:rPr lang="en-US" dirty="0"/>
              <a:t>Especially to:</a:t>
            </a:r>
          </a:p>
          <a:p>
            <a:r>
              <a:rPr lang="en-US" dirty="0" err="1"/>
              <a:t>Wenwen</a:t>
            </a:r>
            <a:r>
              <a:rPr lang="en-US" dirty="0"/>
              <a:t> </a:t>
            </a:r>
            <a:r>
              <a:rPr lang="en-US" dirty="0" err="1"/>
              <a:t>Huo</a:t>
            </a:r>
            <a:r>
              <a:rPr lang="en-US" dirty="0"/>
              <a:t>, postdoctoral research scholar </a:t>
            </a:r>
            <a:r>
              <a:rPr lang="en-US" dirty="0" err="1"/>
              <a:t>Isberg</a:t>
            </a:r>
            <a:r>
              <a:rPr lang="en-US" dirty="0"/>
              <a:t> Lab, Tufts Medical School</a:t>
            </a:r>
          </a:p>
          <a:p>
            <a:r>
              <a:rPr lang="en-US" dirty="0"/>
              <a:t>Shawn Doughty, Research Computing Manager, TTS</a:t>
            </a:r>
          </a:p>
          <a:p>
            <a:r>
              <a:rPr lang="en-US" dirty="0"/>
              <a:t>Delilah Maloney, High Performance Computing Specialist, TTS</a:t>
            </a:r>
          </a:p>
          <a:p>
            <a:r>
              <a:rPr lang="en-US" dirty="0"/>
              <a:t>Susi </a:t>
            </a:r>
            <a:r>
              <a:rPr lang="en-US" dirty="0" err="1"/>
              <a:t>Remondi</a:t>
            </a:r>
            <a:r>
              <a:rPr lang="en-US" dirty="0"/>
              <a:t>, Senior Technical Training Specialist, TTS</a:t>
            </a:r>
          </a:p>
          <a:p>
            <a:endParaRPr lang="en-US" dirty="0"/>
          </a:p>
          <a:p>
            <a:r>
              <a:rPr lang="en-US" dirty="0"/>
              <a:t>For more tutorials like these on doing Bioinformatics on the Tufts HPC cluster:</a:t>
            </a:r>
          </a:p>
          <a:p>
            <a:r>
              <a:rPr lang="en-US" dirty="0">
                <a:hlinkClick r:id="rId2"/>
              </a:rPr>
              <a:t>https://sites.tufts.edu/biotools/tutorials/</a:t>
            </a:r>
            <a:endParaRPr lang="en-US" dirty="0"/>
          </a:p>
          <a:p>
            <a:endParaRPr lang="en-US" dirty="0"/>
          </a:p>
          <a:p>
            <a:r>
              <a:rPr lang="en-US" dirty="0"/>
              <a:t>For more great bioinformatics tutorials:</a:t>
            </a:r>
          </a:p>
          <a:p>
            <a:r>
              <a:rPr lang="en-US" dirty="0">
                <a:hlinkClick r:id="rId3">
                  <a:extLst>
                    <a:ext uri="{A12FA001-AC4F-418D-AE19-62706E023703}">
                      <ahyp:hlinkClr xmlns:ahyp="http://schemas.microsoft.com/office/drawing/2018/hyperlinkcolor" val="tx"/>
                    </a:ext>
                  </a:extLst>
                </a:hlinkClick>
              </a:rPr>
              <a:t>https://github.com/hbctraining/</a:t>
            </a:r>
            <a:endParaRPr lang="en-US" dirty="0"/>
          </a:p>
          <a:p>
            <a:endParaRPr lang="en-US" dirty="0"/>
          </a:p>
          <a:p>
            <a:r>
              <a:rPr lang="en-US" dirty="0"/>
              <a:t>For questions on Bioinformatics or the Tufts HPC, contact </a:t>
            </a:r>
            <a:r>
              <a:rPr lang="en-US" dirty="0">
                <a:hlinkClick r:id="rId4"/>
              </a:rPr>
              <a:t>tts-research@tufts.edu</a:t>
            </a:r>
            <a:endParaRPr lang="en-US" dirty="0"/>
          </a:p>
          <a:p>
            <a:endParaRPr lang="en-US" dirty="0"/>
          </a:p>
        </p:txBody>
      </p:sp>
    </p:spTree>
    <p:extLst>
      <p:ext uri="{BB962C8B-B14F-4D97-AF65-F5344CB8AC3E}">
        <p14:creationId xmlns:p14="http://schemas.microsoft.com/office/powerpoint/2010/main" val="2602418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C2962655-3C6B-834E-87CE-D4146CAE93E1}"/>
              </a:ext>
            </a:extLst>
          </p:cNvPr>
          <p:cNvSpPr txBox="1">
            <a:spLocks/>
          </p:cNvSpPr>
          <p:nvPr/>
        </p:nvSpPr>
        <p:spPr>
          <a:xfrm>
            <a:off x="178130" y="157483"/>
            <a:ext cx="10515600" cy="840828"/>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accent1"/>
                </a:solidFill>
              </a:rPr>
              <a:t>Course Format</a:t>
            </a:r>
          </a:p>
        </p:txBody>
      </p:sp>
      <p:sp>
        <p:nvSpPr>
          <p:cNvPr id="2" name="Oval 1">
            <a:extLst>
              <a:ext uri="{FF2B5EF4-FFF2-40B4-BE49-F238E27FC236}">
                <a16:creationId xmlns:a16="http://schemas.microsoft.com/office/drawing/2014/main" id="{4E15D144-5F60-DC42-8B4B-976BE8163465}"/>
              </a:ext>
            </a:extLst>
          </p:cNvPr>
          <p:cNvSpPr/>
          <p:nvPr/>
        </p:nvSpPr>
        <p:spPr>
          <a:xfrm>
            <a:off x="178130" y="1070667"/>
            <a:ext cx="2068286" cy="1175657"/>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1-hour Zoom Introduction</a:t>
            </a:r>
          </a:p>
        </p:txBody>
      </p:sp>
      <p:cxnSp>
        <p:nvCxnSpPr>
          <p:cNvPr id="4" name="Straight Arrow Connector 3">
            <a:extLst>
              <a:ext uri="{FF2B5EF4-FFF2-40B4-BE49-F238E27FC236}">
                <a16:creationId xmlns:a16="http://schemas.microsoft.com/office/drawing/2014/main" id="{53F505D6-835F-B143-B247-AE486D9304E8}"/>
              </a:ext>
            </a:extLst>
          </p:cNvPr>
          <p:cNvCxnSpPr>
            <a:cxnSpLocks/>
            <a:stCxn id="2" idx="6"/>
            <a:endCxn id="7" idx="1"/>
          </p:cNvCxnSpPr>
          <p:nvPr/>
        </p:nvCxnSpPr>
        <p:spPr>
          <a:xfrm>
            <a:off x="2246416" y="1658496"/>
            <a:ext cx="495339" cy="183035"/>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8297651E-B11F-934B-9792-ADD2F11C4D54}"/>
              </a:ext>
            </a:extLst>
          </p:cNvPr>
          <p:cNvSpPr/>
          <p:nvPr/>
        </p:nvSpPr>
        <p:spPr>
          <a:xfrm>
            <a:off x="2166257" y="1272977"/>
            <a:ext cx="3929743" cy="3882332"/>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a:p>
            <a:r>
              <a:rPr lang="en-US" dirty="0">
                <a:solidFill>
                  <a:schemeClr val="tx1"/>
                </a:solidFill>
              </a:rPr>
              <a:t>~3 hours of self-guided material on </a:t>
            </a:r>
            <a:r>
              <a:rPr lang="en-US" dirty="0" err="1">
                <a:solidFill>
                  <a:schemeClr val="tx1"/>
                </a:solidFill>
              </a:rPr>
              <a:t>github</a:t>
            </a:r>
            <a:r>
              <a:rPr lang="en-US" dirty="0">
                <a:solidFill>
                  <a:schemeClr val="tx1"/>
                </a:solidFill>
              </a:rPr>
              <a:t>, suggested to be completed  over the </a:t>
            </a:r>
            <a:r>
              <a:rPr lang="en-US" b="1" dirty="0">
                <a:solidFill>
                  <a:schemeClr val="tx1"/>
                </a:solidFill>
              </a:rPr>
              <a:t>next week: </a:t>
            </a:r>
            <a:r>
              <a:rPr lang="en-US" dirty="0">
                <a:solidFill>
                  <a:srgbClr val="FF0000"/>
                </a:solidFill>
                <a:hlinkClick r:id="rId3">
                  <a:extLst>
                    <a:ext uri="{A12FA001-AC4F-418D-AE19-62706E023703}">
                      <ahyp:hlinkClr xmlns:ahyp="http://schemas.microsoft.com/office/drawing/2018/hyperlinkcolor" val="tx"/>
                    </a:ext>
                  </a:extLst>
                </a:hlinkClick>
              </a:rPr>
              <a:t>https://rbatorsky.github.io/intro-to-ngs-bioinformatics/</a:t>
            </a:r>
            <a:endParaRPr lang="en-US" dirty="0">
              <a:solidFill>
                <a:srgbClr val="FF0000"/>
              </a:solidFill>
            </a:endParaRPr>
          </a:p>
          <a:p>
            <a:endParaRPr lang="en-US" dirty="0">
              <a:solidFill>
                <a:srgbClr val="FF0000"/>
              </a:solidFill>
            </a:endParaRPr>
          </a:p>
          <a:p>
            <a:r>
              <a:rPr lang="en-US" dirty="0">
                <a:solidFill>
                  <a:schemeClr val="tx1"/>
                </a:solidFill>
              </a:rPr>
              <a:t>(working with a partner is encouraged)</a:t>
            </a:r>
            <a:br>
              <a:rPr lang="en-US" dirty="0"/>
            </a:br>
            <a:endParaRPr lang="en-US" dirty="0"/>
          </a:p>
        </p:txBody>
      </p:sp>
      <p:sp>
        <p:nvSpPr>
          <p:cNvPr id="10" name="Oval 9">
            <a:extLst>
              <a:ext uri="{FF2B5EF4-FFF2-40B4-BE49-F238E27FC236}">
                <a16:creationId xmlns:a16="http://schemas.microsoft.com/office/drawing/2014/main" id="{249D5FF1-932A-BD44-8464-F2110B6C08CA}"/>
              </a:ext>
            </a:extLst>
          </p:cNvPr>
          <p:cNvSpPr/>
          <p:nvPr/>
        </p:nvSpPr>
        <p:spPr>
          <a:xfrm>
            <a:off x="6521068" y="1272977"/>
            <a:ext cx="5492802" cy="4865915"/>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Piazza</a:t>
            </a:r>
          </a:p>
          <a:p>
            <a:pPr marL="285750" indent="-285750">
              <a:buFont typeface="Arial" panose="020B0604020202020204" pitchFamily="34" charset="0"/>
              <a:buChar char="•"/>
            </a:pPr>
            <a:r>
              <a:rPr lang="en-US" dirty="0">
                <a:solidFill>
                  <a:schemeClr val="tx1"/>
                </a:solidFill>
              </a:rPr>
              <a:t>Please ask and answer questions liberally on </a:t>
            </a:r>
            <a:r>
              <a:rPr lang="en-US" dirty="0">
                <a:solidFill>
                  <a:srgbClr val="FF0000"/>
                </a:solidFill>
                <a:hlinkClick r:id="rId4">
                  <a:extLst>
                    <a:ext uri="{A12FA001-AC4F-418D-AE19-62706E023703}">
                      <ahyp:hlinkClr xmlns:ahyp="http://schemas.microsoft.com/office/drawing/2018/hyperlinkcolor" val="tx"/>
                    </a:ext>
                  </a:extLst>
                </a:hlinkClick>
              </a:rPr>
              <a:t>Piazza</a:t>
            </a:r>
            <a:r>
              <a:rPr lang="en-US" dirty="0">
                <a:solidFill>
                  <a:srgbClr val="FF0000"/>
                </a:solidFill>
              </a:rPr>
              <a:t> </a:t>
            </a:r>
          </a:p>
          <a:p>
            <a:pPr marL="285750" indent="-285750">
              <a:buFont typeface="Arial" panose="020B0604020202020204" pitchFamily="34" charset="0"/>
              <a:buChar char="•"/>
            </a:pPr>
            <a:r>
              <a:rPr lang="en-US" dirty="0">
                <a:solidFill>
                  <a:schemeClr val="tx1"/>
                </a:solidFill>
              </a:rPr>
              <a:t>Steps to enroll in class if you are not auto-enrolled:</a:t>
            </a:r>
          </a:p>
          <a:p>
            <a:pPr marL="742950" lvl="1" indent="-285750">
              <a:buFont typeface="Arial" panose="020B0604020202020204" pitchFamily="34" charset="0"/>
              <a:buChar char="•"/>
            </a:pPr>
            <a:r>
              <a:rPr lang="en-US" dirty="0">
                <a:solidFill>
                  <a:srgbClr val="FF0000"/>
                </a:solidFill>
                <a:hlinkClick r:id="rId4">
                  <a:extLst>
                    <a:ext uri="{A12FA001-AC4F-418D-AE19-62706E023703}">
                      <ahyp:hlinkClr xmlns:ahyp="http://schemas.microsoft.com/office/drawing/2018/hyperlinkcolor" val="tx"/>
                    </a:ext>
                  </a:extLst>
                </a:hlinkClick>
              </a:rPr>
              <a:t>https://piazza.com/tufts</a:t>
            </a:r>
            <a:endParaRPr lang="en-US" dirty="0">
              <a:solidFill>
                <a:srgbClr val="FF0000"/>
              </a:solidFill>
            </a:endParaRPr>
          </a:p>
          <a:p>
            <a:pPr marL="742950" lvl="1" indent="-285750">
              <a:buFont typeface="Arial" panose="020B0604020202020204" pitchFamily="34" charset="0"/>
              <a:buChar char="•"/>
            </a:pPr>
            <a:r>
              <a:rPr lang="en-US" dirty="0">
                <a:solidFill>
                  <a:schemeClr val="tx1"/>
                </a:solidFill>
              </a:rPr>
              <a:t>1: Intro to NGS Bioinformatics</a:t>
            </a:r>
          </a:p>
          <a:p>
            <a:pPr marL="742950" lvl="1" indent="-285750">
              <a:buFont typeface="Arial" panose="020B0604020202020204" pitchFamily="34" charset="0"/>
              <a:buChar char="•"/>
            </a:pPr>
            <a:r>
              <a:rPr lang="en-US" dirty="0">
                <a:solidFill>
                  <a:schemeClr val="tx1"/>
                </a:solidFill>
              </a:rPr>
              <a:t>Join as student</a:t>
            </a:r>
          </a:p>
          <a:p>
            <a:pPr marL="285750" indent="-285750">
              <a:buFont typeface="Arial" panose="020B0604020202020204" pitchFamily="34" charset="0"/>
              <a:buChar char="•"/>
            </a:pPr>
            <a:r>
              <a:rPr lang="en-US" dirty="0">
                <a:solidFill>
                  <a:schemeClr val="tx1"/>
                </a:solidFill>
              </a:rPr>
              <a:t>If you can’t access Piazza for some reason please let me know </a:t>
            </a:r>
            <a:r>
              <a:rPr lang="en-US" dirty="0">
                <a:solidFill>
                  <a:srgbClr val="FF0000"/>
                </a:solidFill>
                <a:hlinkClick r:id="rId5">
                  <a:extLst>
                    <a:ext uri="{A12FA001-AC4F-418D-AE19-62706E023703}">
                      <ahyp:hlinkClr xmlns:ahyp="http://schemas.microsoft.com/office/drawing/2018/hyperlinkcolor" val="tx"/>
                    </a:ext>
                  </a:extLst>
                </a:hlinkClick>
              </a:rPr>
              <a:t>Rebecca.Batorsky@tufts.edu</a:t>
            </a:r>
            <a:endParaRPr lang="en-US" dirty="0">
              <a:solidFill>
                <a:srgbClr val="FF0000"/>
              </a:solidFill>
            </a:endParaRPr>
          </a:p>
          <a:p>
            <a:endParaRPr lang="en-US" dirty="0"/>
          </a:p>
        </p:txBody>
      </p:sp>
      <p:cxnSp>
        <p:nvCxnSpPr>
          <p:cNvPr id="12" name="Straight Arrow Connector 11">
            <a:extLst>
              <a:ext uri="{FF2B5EF4-FFF2-40B4-BE49-F238E27FC236}">
                <a16:creationId xmlns:a16="http://schemas.microsoft.com/office/drawing/2014/main" id="{7178D1DC-902A-8542-A567-A68F216F27EF}"/>
              </a:ext>
            </a:extLst>
          </p:cNvPr>
          <p:cNvCxnSpPr>
            <a:cxnSpLocks/>
            <a:stCxn id="7" idx="6"/>
            <a:endCxn id="10" idx="2"/>
          </p:cNvCxnSpPr>
          <p:nvPr/>
        </p:nvCxnSpPr>
        <p:spPr>
          <a:xfrm>
            <a:off x="6096000" y="3214143"/>
            <a:ext cx="425068" cy="491792"/>
          </a:xfrm>
          <a:prstGeom prst="straightConnector1">
            <a:avLst/>
          </a:prstGeom>
          <a:ln w="571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95893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a:extLst>
              <a:ext uri="{FF2B5EF4-FFF2-40B4-BE49-F238E27FC236}">
                <a16:creationId xmlns:a16="http://schemas.microsoft.com/office/drawing/2014/main" id="{C2962655-3C6B-834E-87CE-D4146CAE93E1}"/>
              </a:ext>
            </a:extLst>
          </p:cNvPr>
          <p:cNvSpPr txBox="1">
            <a:spLocks/>
          </p:cNvSpPr>
          <p:nvPr/>
        </p:nvSpPr>
        <p:spPr>
          <a:xfrm>
            <a:off x="178130" y="157483"/>
            <a:ext cx="10515600" cy="840828"/>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accent1"/>
                </a:solidFill>
              </a:rPr>
              <a:t>Bioinformatics goals</a:t>
            </a:r>
          </a:p>
        </p:txBody>
      </p:sp>
      <p:sp>
        <p:nvSpPr>
          <p:cNvPr id="5" name="Oval 4">
            <a:extLst>
              <a:ext uri="{FF2B5EF4-FFF2-40B4-BE49-F238E27FC236}">
                <a16:creationId xmlns:a16="http://schemas.microsoft.com/office/drawing/2014/main" id="{11F1804D-B342-C948-A6EA-808BA5BA952D}"/>
              </a:ext>
            </a:extLst>
          </p:cNvPr>
          <p:cNvSpPr/>
          <p:nvPr/>
        </p:nvSpPr>
        <p:spPr>
          <a:xfrm>
            <a:off x="178130" y="998311"/>
            <a:ext cx="3838697" cy="3243253"/>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Variant Calling and Interpretation for a </a:t>
            </a:r>
            <a:r>
              <a:rPr lang="en-US" sz="2400" b="1" dirty="0">
                <a:solidFill>
                  <a:srgbClr val="FF0000"/>
                </a:solidFill>
              </a:rPr>
              <a:t>human exome</a:t>
            </a:r>
            <a:r>
              <a:rPr lang="en-US" sz="2400" dirty="0">
                <a:solidFill>
                  <a:srgbClr val="FF0000"/>
                </a:solidFill>
              </a:rPr>
              <a:t> </a:t>
            </a:r>
            <a:r>
              <a:rPr lang="en-US" sz="2400" dirty="0">
                <a:solidFill>
                  <a:schemeClr val="tx1"/>
                </a:solidFill>
              </a:rPr>
              <a:t>sample</a:t>
            </a:r>
          </a:p>
        </p:txBody>
      </p:sp>
      <p:sp>
        <p:nvSpPr>
          <p:cNvPr id="6" name="Oval 5">
            <a:extLst>
              <a:ext uri="{FF2B5EF4-FFF2-40B4-BE49-F238E27FC236}">
                <a16:creationId xmlns:a16="http://schemas.microsoft.com/office/drawing/2014/main" id="{99D46B17-0A80-4E4B-8479-07FC5C350ADB}"/>
              </a:ext>
            </a:extLst>
          </p:cNvPr>
          <p:cNvSpPr/>
          <p:nvPr/>
        </p:nvSpPr>
        <p:spPr>
          <a:xfrm>
            <a:off x="4293793" y="2888584"/>
            <a:ext cx="2400921" cy="2576046"/>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Writing and running bash scripts</a:t>
            </a:r>
          </a:p>
        </p:txBody>
      </p:sp>
      <p:sp>
        <p:nvSpPr>
          <p:cNvPr id="8" name="Oval 7">
            <a:extLst>
              <a:ext uri="{FF2B5EF4-FFF2-40B4-BE49-F238E27FC236}">
                <a16:creationId xmlns:a16="http://schemas.microsoft.com/office/drawing/2014/main" id="{84962FDD-D332-E944-A235-382D711B127E}"/>
              </a:ext>
            </a:extLst>
          </p:cNvPr>
          <p:cNvSpPr/>
          <p:nvPr/>
        </p:nvSpPr>
        <p:spPr>
          <a:xfrm>
            <a:off x="7598230" y="1223069"/>
            <a:ext cx="4181356" cy="3664617"/>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Intro to several common bioinformatics tools: BWA, </a:t>
            </a:r>
            <a:r>
              <a:rPr lang="en-US" sz="2400" dirty="0" err="1">
                <a:solidFill>
                  <a:schemeClr val="tx1"/>
                </a:solidFill>
              </a:rPr>
              <a:t>Samtools</a:t>
            </a:r>
            <a:r>
              <a:rPr lang="en-US" sz="2400" dirty="0">
                <a:solidFill>
                  <a:schemeClr val="tx1"/>
                </a:solidFill>
              </a:rPr>
              <a:t>, Picard, GATK, IGV</a:t>
            </a:r>
          </a:p>
        </p:txBody>
      </p:sp>
      <p:sp>
        <p:nvSpPr>
          <p:cNvPr id="10" name="Oval 9">
            <a:extLst>
              <a:ext uri="{FF2B5EF4-FFF2-40B4-BE49-F238E27FC236}">
                <a16:creationId xmlns:a16="http://schemas.microsoft.com/office/drawing/2014/main" id="{3604679E-7454-5C42-AA93-6378786087D5}"/>
              </a:ext>
            </a:extLst>
          </p:cNvPr>
          <p:cNvSpPr/>
          <p:nvPr/>
        </p:nvSpPr>
        <p:spPr>
          <a:xfrm>
            <a:off x="6579794" y="4728515"/>
            <a:ext cx="2242455" cy="1812831"/>
          </a:xfrm>
          <a:prstGeom prst="ellips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Using modules on the HPC</a:t>
            </a:r>
          </a:p>
        </p:txBody>
      </p:sp>
    </p:spTree>
    <p:extLst>
      <p:ext uri="{BB962C8B-B14F-4D97-AF65-F5344CB8AC3E}">
        <p14:creationId xmlns:p14="http://schemas.microsoft.com/office/powerpoint/2010/main" val="15560389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398822A-E0D1-BF4F-A4DB-A5677222AC21}"/>
              </a:ext>
            </a:extLst>
          </p:cNvPr>
          <p:cNvSpPr/>
          <p:nvPr/>
        </p:nvSpPr>
        <p:spPr>
          <a:xfrm>
            <a:off x="6702087" y="6475768"/>
            <a:ext cx="5185113" cy="276999"/>
          </a:xfrm>
          <a:prstGeom prst="rect">
            <a:avLst/>
          </a:prstGeom>
        </p:spPr>
        <p:txBody>
          <a:bodyPr wrap="square">
            <a:spAutoFit/>
          </a:bodyPr>
          <a:lstStyle/>
          <a:p>
            <a:r>
              <a:rPr lang="en-US" sz="1200" dirty="0"/>
              <a:t>https://i0.wp.com/science-</a:t>
            </a:r>
            <a:r>
              <a:rPr lang="en-US" sz="1200" dirty="0" err="1"/>
              <a:t>explained.com</a:t>
            </a:r>
            <a:r>
              <a:rPr lang="en-US" sz="1200" dirty="0"/>
              <a:t>/</a:t>
            </a:r>
            <a:r>
              <a:rPr lang="en-US" sz="1200" dirty="0" err="1"/>
              <a:t>wp</a:t>
            </a:r>
            <a:r>
              <a:rPr lang="en-US" sz="1200" dirty="0"/>
              <a:t>-content/uploads/2013/08/</a:t>
            </a:r>
            <a:r>
              <a:rPr lang="en-US" sz="1200" dirty="0" err="1"/>
              <a:t>Cell.jpg</a:t>
            </a:r>
            <a:endParaRPr lang="en-US" sz="1200" dirty="0"/>
          </a:p>
        </p:txBody>
      </p:sp>
      <p:pic>
        <p:nvPicPr>
          <p:cNvPr id="12" name="Picture 11" descr="Picture of a cell, with cell nucleous, DNA, RNA and protein">
            <a:extLst>
              <a:ext uri="{FF2B5EF4-FFF2-40B4-BE49-F238E27FC236}">
                <a16:creationId xmlns:a16="http://schemas.microsoft.com/office/drawing/2014/main" id="{FFB24D66-7857-E345-9BB7-37CBC8A89D72}"/>
              </a:ext>
            </a:extLst>
          </p:cNvPr>
          <p:cNvPicPr>
            <a:picLocks noChangeAspect="1"/>
          </p:cNvPicPr>
          <p:nvPr/>
        </p:nvPicPr>
        <p:blipFill>
          <a:blip r:embed="rId2"/>
          <a:stretch>
            <a:fillRect/>
          </a:stretch>
        </p:blipFill>
        <p:spPr>
          <a:xfrm>
            <a:off x="2302519" y="1338542"/>
            <a:ext cx="7775336" cy="4762394"/>
          </a:xfrm>
          <a:prstGeom prst="rect">
            <a:avLst/>
          </a:prstGeom>
        </p:spPr>
      </p:pic>
      <p:sp>
        <p:nvSpPr>
          <p:cNvPr id="10" name="Title 1">
            <a:extLst>
              <a:ext uri="{FF2B5EF4-FFF2-40B4-BE49-F238E27FC236}">
                <a16:creationId xmlns:a16="http://schemas.microsoft.com/office/drawing/2014/main" id="{821DA01B-4D14-0B45-9A15-470EDC9B9991}"/>
              </a:ext>
            </a:extLst>
          </p:cNvPr>
          <p:cNvSpPr>
            <a:spLocks noGrp="1"/>
          </p:cNvSpPr>
          <p:nvPr>
            <p:ph type="title"/>
          </p:nvPr>
        </p:nvSpPr>
        <p:spPr>
          <a:xfrm>
            <a:off x="138801" y="209602"/>
            <a:ext cx="10515600" cy="840828"/>
          </a:xfrm>
        </p:spPr>
        <p:txBody>
          <a:bodyPr>
            <a:normAutofit/>
          </a:bodyPr>
          <a:lstStyle/>
          <a:p>
            <a:r>
              <a:rPr lang="en-US" dirty="0">
                <a:solidFill>
                  <a:schemeClr val="accent1"/>
                </a:solidFill>
              </a:rPr>
              <a:t>DNA and RNA in a cell</a:t>
            </a:r>
          </a:p>
        </p:txBody>
      </p:sp>
    </p:spTree>
    <p:extLst>
      <p:ext uri="{BB962C8B-B14F-4D97-AF65-F5344CB8AC3E}">
        <p14:creationId xmlns:p14="http://schemas.microsoft.com/office/powerpoint/2010/main" val="2776973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178130" y="157483"/>
            <a:ext cx="10515600" cy="840828"/>
          </a:xfrm>
        </p:spPr>
        <p:txBody>
          <a:bodyPr>
            <a:normAutofit/>
          </a:bodyPr>
          <a:lstStyle/>
          <a:p>
            <a:r>
              <a:rPr lang="en-US" dirty="0">
                <a:solidFill>
                  <a:schemeClr val="accent1"/>
                </a:solidFill>
              </a:rPr>
              <a:t>Two common analysis goals</a:t>
            </a:r>
          </a:p>
        </p:txBody>
      </p:sp>
      <p:pic>
        <p:nvPicPr>
          <p:cNvPr id="5" name="Picture 4" descr="Picture of a cell, with cell nucleous, DNA, RNA and protein">
            <a:extLst>
              <a:ext uri="{FF2B5EF4-FFF2-40B4-BE49-F238E27FC236}">
                <a16:creationId xmlns:a16="http://schemas.microsoft.com/office/drawing/2014/main" id="{A0EAC546-3DA8-B045-B3CD-78A30F6065FD}"/>
              </a:ext>
            </a:extLst>
          </p:cNvPr>
          <p:cNvPicPr>
            <a:picLocks noChangeAspect="1"/>
          </p:cNvPicPr>
          <p:nvPr/>
        </p:nvPicPr>
        <p:blipFill>
          <a:blip r:embed="rId2"/>
          <a:stretch>
            <a:fillRect/>
          </a:stretch>
        </p:blipFill>
        <p:spPr>
          <a:xfrm>
            <a:off x="4234063" y="1986031"/>
            <a:ext cx="3711510" cy="2273300"/>
          </a:xfrm>
          <a:prstGeom prst="rect">
            <a:avLst/>
          </a:prstGeom>
        </p:spPr>
      </p:pic>
      <p:cxnSp>
        <p:nvCxnSpPr>
          <p:cNvPr id="6" name="Straight Arrow Connector 5" descr="arrow to DNA in the cell ">
            <a:extLst>
              <a:ext uri="{FF2B5EF4-FFF2-40B4-BE49-F238E27FC236}">
                <a16:creationId xmlns:a16="http://schemas.microsoft.com/office/drawing/2014/main" id="{30332746-2412-C445-A923-E3B13774F1E3}"/>
              </a:ext>
            </a:extLst>
          </p:cNvPr>
          <p:cNvCxnSpPr>
            <a:cxnSpLocks/>
            <a:endCxn id="8" idx="3"/>
          </p:cNvCxnSpPr>
          <p:nvPr/>
        </p:nvCxnSpPr>
        <p:spPr>
          <a:xfrm flipH="1" flipV="1">
            <a:off x="2859191" y="1637386"/>
            <a:ext cx="4496424" cy="12709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descr="arrow to RNA in the cell">
            <a:extLst>
              <a:ext uri="{FF2B5EF4-FFF2-40B4-BE49-F238E27FC236}">
                <a16:creationId xmlns:a16="http://schemas.microsoft.com/office/drawing/2014/main" id="{4B4FA28A-08AD-2F41-B1F8-DE68A2E79E48}"/>
              </a:ext>
            </a:extLst>
          </p:cNvPr>
          <p:cNvCxnSpPr>
            <a:cxnSpLocks/>
            <a:endCxn id="12" idx="1"/>
          </p:cNvCxnSpPr>
          <p:nvPr/>
        </p:nvCxnSpPr>
        <p:spPr>
          <a:xfrm flipV="1">
            <a:off x="7576141" y="2024867"/>
            <a:ext cx="1740255" cy="1047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6384D0C-AFAF-FD45-9AE6-84AA7EF50890}"/>
              </a:ext>
            </a:extLst>
          </p:cNvPr>
          <p:cNvSpPr txBox="1"/>
          <p:nvPr/>
        </p:nvSpPr>
        <p:spPr>
          <a:xfrm>
            <a:off x="1089155" y="1452720"/>
            <a:ext cx="1770036" cy="369332"/>
          </a:xfrm>
          <a:prstGeom prst="rect">
            <a:avLst/>
          </a:prstGeom>
          <a:noFill/>
        </p:spPr>
        <p:txBody>
          <a:bodyPr wrap="none" rtlCol="0">
            <a:spAutoFit/>
          </a:bodyPr>
          <a:lstStyle/>
          <a:p>
            <a:r>
              <a:rPr lang="en-US" b="1" dirty="0"/>
              <a:t>DNA Sequencing</a:t>
            </a:r>
          </a:p>
        </p:txBody>
      </p:sp>
      <p:sp>
        <p:nvSpPr>
          <p:cNvPr id="9" name="TextBox 8">
            <a:extLst>
              <a:ext uri="{FF2B5EF4-FFF2-40B4-BE49-F238E27FC236}">
                <a16:creationId xmlns:a16="http://schemas.microsoft.com/office/drawing/2014/main" id="{AC4972B9-2041-DF4D-AACA-62E5922A571D}"/>
              </a:ext>
            </a:extLst>
          </p:cNvPr>
          <p:cNvSpPr txBox="1"/>
          <p:nvPr/>
        </p:nvSpPr>
        <p:spPr>
          <a:xfrm>
            <a:off x="463481" y="2070615"/>
            <a:ext cx="3550056" cy="1200329"/>
          </a:xfrm>
          <a:prstGeom prst="rect">
            <a:avLst/>
          </a:prstGeom>
          <a:noFill/>
        </p:spPr>
        <p:txBody>
          <a:bodyPr wrap="square" rtlCol="0">
            <a:spAutoFit/>
          </a:bodyPr>
          <a:lstStyle/>
          <a:p>
            <a:pPr marL="285750" indent="-285750">
              <a:buFont typeface="Arial" panose="020B0604020202020204" pitchFamily="34" charset="0"/>
              <a:buChar char="•"/>
            </a:pPr>
            <a:r>
              <a:rPr lang="en-US" dirty="0"/>
              <a:t>Fixed copy of a gene per cell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Analysis goal: </a:t>
            </a:r>
          </a:p>
          <a:p>
            <a:r>
              <a:rPr lang="en-US" dirty="0"/>
              <a:t>     Variant calling and interpretation</a:t>
            </a:r>
          </a:p>
        </p:txBody>
      </p:sp>
      <p:sp>
        <p:nvSpPr>
          <p:cNvPr id="12" name="TextBox 11">
            <a:extLst>
              <a:ext uri="{FF2B5EF4-FFF2-40B4-BE49-F238E27FC236}">
                <a16:creationId xmlns:a16="http://schemas.microsoft.com/office/drawing/2014/main" id="{1087AC03-D795-4C4F-B003-D64A87E09099}"/>
              </a:ext>
            </a:extLst>
          </p:cNvPr>
          <p:cNvSpPr txBox="1"/>
          <p:nvPr/>
        </p:nvSpPr>
        <p:spPr>
          <a:xfrm>
            <a:off x="9316396" y="1840201"/>
            <a:ext cx="1754006" cy="369332"/>
          </a:xfrm>
          <a:prstGeom prst="rect">
            <a:avLst/>
          </a:prstGeom>
          <a:noFill/>
        </p:spPr>
        <p:txBody>
          <a:bodyPr wrap="none" rtlCol="0">
            <a:spAutoFit/>
          </a:bodyPr>
          <a:lstStyle/>
          <a:p>
            <a:r>
              <a:rPr lang="en-US" b="1" dirty="0"/>
              <a:t>RNA Sequencing</a:t>
            </a:r>
          </a:p>
        </p:txBody>
      </p:sp>
      <p:sp>
        <p:nvSpPr>
          <p:cNvPr id="13" name="TextBox 12">
            <a:extLst>
              <a:ext uri="{FF2B5EF4-FFF2-40B4-BE49-F238E27FC236}">
                <a16:creationId xmlns:a16="http://schemas.microsoft.com/office/drawing/2014/main" id="{D3C6CCC4-BE57-4A40-8396-38B90456310A}"/>
              </a:ext>
            </a:extLst>
          </p:cNvPr>
          <p:cNvSpPr txBox="1"/>
          <p:nvPr/>
        </p:nvSpPr>
        <p:spPr>
          <a:xfrm>
            <a:off x="8263457" y="2846422"/>
            <a:ext cx="363166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Copy of a transcript per cell depends on gene expression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Analysis goal: Differential expression and interpretation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14" name="Rectangle 13">
            <a:extLst>
              <a:ext uri="{FF2B5EF4-FFF2-40B4-BE49-F238E27FC236}">
                <a16:creationId xmlns:a16="http://schemas.microsoft.com/office/drawing/2014/main" id="{944EAB9C-8E6F-8044-945A-C4A94188C07B}"/>
              </a:ext>
            </a:extLst>
          </p:cNvPr>
          <p:cNvSpPr/>
          <p:nvPr/>
        </p:nvSpPr>
        <p:spPr>
          <a:xfrm>
            <a:off x="6702087" y="6475768"/>
            <a:ext cx="5185113" cy="276999"/>
          </a:xfrm>
          <a:prstGeom prst="rect">
            <a:avLst/>
          </a:prstGeom>
        </p:spPr>
        <p:txBody>
          <a:bodyPr wrap="square">
            <a:spAutoFit/>
          </a:bodyPr>
          <a:lstStyle/>
          <a:p>
            <a:r>
              <a:rPr lang="en-US" sz="1200" dirty="0"/>
              <a:t>https://i0.wp.com/science-</a:t>
            </a:r>
            <a:r>
              <a:rPr lang="en-US" sz="1200" dirty="0" err="1"/>
              <a:t>explained.com</a:t>
            </a:r>
            <a:r>
              <a:rPr lang="en-US" sz="1200" dirty="0"/>
              <a:t>/</a:t>
            </a:r>
            <a:r>
              <a:rPr lang="en-US" sz="1200" dirty="0" err="1"/>
              <a:t>wp</a:t>
            </a:r>
            <a:r>
              <a:rPr lang="en-US" sz="1200" dirty="0"/>
              <a:t>-content/uploads/2013/08/</a:t>
            </a:r>
            <a:r>
              <a:rPr lang="en-US" sz="1200" dirty="0" err="1"/>
              <a:t>Cell.jpg</a:t>
            </a:r>
            <a:endParaRPr lang="en-US" sz="1200" dirty="0"/>
          </a:p>
        </p:txBody>
      </p:sp>
    </p:spTree>
    <p:extLst>
      <p:ext uri="{BB962C8B-B14F-4D97-AF65-F5344CB8AC3E}">
        <p14:creationId xmlns:p14="http://schemas.microsoft.com/office/powerpoint/2010/main" val="216811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178130" y="157483"/>
            <a:ext cx="10515600" cy="840828"/>
          </a:xfrm>
        </p:spPr>
        <p:txBody>
          <a:bodyPr>
            <a:normAutofit/>
          </a:bodyPr>
          <a:lstStyle/>
          <a:p>
            <a:r>
              <a:rPr lang="en-US" dirty="0">
                <a:solidFill>
                  <a:schemeClr val="accent1"/>
                </a:solidFill>
              </a:rPr>
              <a:t>This workshop will cover DNA sequencing </a:t>
            </a:r>
          </a:p>
        </p:txBody>
      </p:sp>
      <p:pic>
        <p:nvPicPr>
          <p:cNvPr id="5" name="Picture 4" descr="Picture of a cell, with cell nucleous, DNA, RNA and protein">
            <a:extLst>
              <a:ext uri="{FF2B5EF4-FFF2-40B4-BE49-F238E27FC236}">
                <a16:creationId xmlns:a16="http://schemas.microsoft.com/office/drawing/2014/main" id="{A0EAC546-3DA8-B045-B3CD-78A30F6065FD}"/>
              </a:ext>
            </a:extLst>
          </p:cNvPr>
          <p:cNvPicPr>
            <a:picLocks noChangeAspect="1"/>
          </p:cNvPicPr>
          <p:nvPr/>
        </p:nvPicPr>
        <p:blipFill>
          <a:blip r:embed="rId2"/>
          <a:stretch>
            <a:fillRect/>
          </a:stretch>
        </p:blipFill>
        <p:spPr>
          <a:xfrm>
            <a:off x="4234063" y="1986031"/>
            <a:ext cx="3711510" cy="2273300"/>
          </a:xfrm>
          <a:prstGeom prst="rect">
            <a:avLst/>
          </a:prstGeom>
        </p:spPr>
      </p:pic>
      <p:sp>
        <p:nvSpPr>
          <p:cNvPr id="8" name="TextBox 7">
            <a:extLst>
              <a:ext uri="{FF2B5EF4-FFF2-40B4-BE49-F238E27FC236}">
                <a16:creationId xmlns:a16="http://schemas.microsoft.com/office/drawing/2014/main" id="{36384D0C-AFAF-FD45-9AE6-84AA7EF50890}"/>
              </a:ext>
            </a:extLst>
          </p:cNvPr>
          <p:cNvSpPr txBox="1"/>
          <p:nvPr/>
        </p:nvSpPr>
        <p:spPr>
          <a:xfrm>
            <a:off x="1089155" y="1452720"/>
            <a:ext cx="1770036" cy="369332"/>
          </a:xfrm>
          <a:prstGeom prst="rect">
            <a:avLst/>
          </a:prstGeom>
          <a:noFill/>
        </p:spPr>
        <p:txBody>
          <a:bodyPr wrap="none" rtlCol="0">
            <a:spAutoFit/>
          </a:bodyPr>
          <a:lstStyle/>
          <a:p>
            <a:r>
              <a:rPr lang="en-US" b="1" dirty="0"/>
              <a:t>DNA Sequencing</a:t>
            </a:r>
          </a:p>
        </p:txBody>
      </p:sp>
      <p:sp>
        <p:nvSpPr>
          <p:cNvPr id="9" name="TextBox 8">
            <a:extLst>
              <a:ext uri="{FF2B5EF4-FFF2-40B4-BE49-F238E27FC236}">
                <a16:creationId xmlns:a16="http://schemas.microsoft.com/office/drawing/2014/main" id="{AC4972B9-2041-DF4D-AACA-62E5922A571D}"/>
              </a:ext>
            </a:extLst>
          </p:cNvPr>
          <p:cNvSpPr txBox="1"/>
          <p:nvPr/>
        </p:nvSpPr>
        <p:spPr>
          <a:xfrm>
            <a:off x="463481" y="2070615"/>
            <a:ext cx="3550056" cy="1200329"/>
          </a:xfrm>
          <a:prstGeom prst="rect">
            <a:avLst/>
          </a:prstGeom>
          <a:noFill/>
        </p:spPr>
        <p:txBody>
          <a:bodyPr wrap="square" rtlCol="0">
            <a:spAutoFit/>
          </a:bodyPr>
          <a:lstStyle/>
          <a:p>
            <a:pPr marL="285750" indent="-285750">
              <a:buFont typeface="Arial" panose="020B0604020202020204" pitchFamily="34" charset="0"/>
              <a:buChar char="•"/>
            </a:pPr>
            <a:r>
              <a:rPr lang="en-US" dirty="0"/>
              <a:t>Fixed copy of a gene per cell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Analysis goal: </a:t>
            </a:r>
          </a:p>
          <a:p>
            <a:r>
              <a:rPr lang="en-US" dirty="0"/>
              <a:t>     Variant calling and interpretation</a:t>
            </a:r>
          </a:p>
        </p:txBody>
      </p:sp>
      <p:sp>
        <p:nvSpPr>
          <p:cNvPr id="12" name="TextBox 11">
            <a:extLst>
              <a:ext uri="{FF2B5EF4-FFF2-40B4-BE49-F238E27FC236}">
                <a16:creationId xmlns:a16="http://schemas.microsoft.com/office/drawing/2014/main" id="{1087AC03-D795-4C4F-B003-D64A87E09099}"/>
              </a:ext>
            </a:extLst>
          </p:cNvPr>
          <p:cNvSpPr txBox="1"/>
          <p:nvPr/>
        </p:nvSpPr>
        <p:spPr>
          <a:xfrm>
            <a:off x="9316396" y="1840201"/>
            <a:ext cx="1754006" cy="369332"/>
          </a:xfrm>
          <a:prstGeom prst="rect">
            <a:avLst/>
          </a:prstGeom>
          <a:noFill/>
        </p:spPr>
        <p:txBody>
          <a:bodyPr wrap="none" rtlCol="0">
            <a:spAutoFit/>
          </a:bodyPr>
          <a:lstStyle/>
          <a:p>
            <a:r>
              <a:rPr lang="en-US" b="1" dirty="0"/>
              <a:t>RNA Sequencing</a:t>
            </a:r>
          </a:p>
        </p:txBody>
      </p:sp>
      <p:sp>
        <p:nvSpPr>
          <p:cNvPr id="13" name="TextBox 12">
            <a:extLst>
              <a:ext uri="{FF2B5EF4-FFF2-40B4-BE49-F238E27FC236}">
                <a16:creationId xmlns:a16="http://schemas.microsoft.com/office/drawing/2014/main" id="{D3C6CCC4-BE57-4A40-8396-38B90456310A}"/>
              </a:ext>
            </a:extLst>
          </p:cNvPr>
          <p:cNvSpPr txBox="1"/>
          <p:nvPr/>
        </p:nvSpPr>
        <p:spPr>
          <a:xfrm>
            <a:off x="8263457" y="2846422"/>
            <a:ext cx="363166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Copy of a gene per cell depends on gene expression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Analysis goal: Differential expression and interpretation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grpSp>
        <p:nvGrpSpPr>
          <p:cNvPr id="10" name="Group 9" descr="We will not be covering RNA sequencing bioinformatics in this course">
            <a:extLst>
              <a:ext uri="{FF2B5EF4-FFF2-40B4-BE49-F238E27FC236}">
                <a16:creationId xmlns:a16="http://schemas.microsoft.com/office/drawing/2014/main" id="{36084817-C72D-B044-8D51-A4CAA3E0A3FB}"/>
              </a:ext>
            </a:extLst>
          </p:cNvPr>
          <p:cNvGrpSpPr/>
          <p:nvPr/>
        </p:nvGrpSpPr>
        <p:grpSpPr>
          <a:xfrm>
            <a:off x="8016460" y="898722"/>
            <a:ext cx="3870740" cy="4363329"/>
            <a:chOff x="8016460" y="898722"/>
            <a:chExt cx="3870740" cy="4363329"/>
          </a:xfrm>
        </p:grpSpPr>
        <p:sp>
          <p:nvSpPr>
            <p:cNvPr id="14" name="Multiply 13">
              <a:extLst>
                <a:ext uri="{FF2B5EF4-FFF2-40B4-BE49-F238E27FC236}">
                  <a16:creationId xmlns:a16="http://schemas.microsoft.com/office/drawing/2014/main" id="{6C0E7D48-634A-7A47-9E4B-ECFA9BE154AE}"/>
                </a:ext>
              </a:extLst>
            </p:cNvPr>
            <p:cNvSpPr/>
            <p:nvPr/>
          </p:nvSpPr>
          <p:spPr>
            <a:xfrm>
              <a:off x="8383100" y="983310"/>
              <a:ext cx="3345419" cy="4278741"/>
            </a:xfrm>
            <a:prstGeom prst="mathMultiply">
              <a:avLst>
                <a:gd name="adj1" fmla="val 1429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BFCECBA-46B0-634E-BC4E-3C273AB54AD1}"/>
                </a:ext>
              </a:extLst>
            </p:cNvPr>
            <p:cNvSpPr txBox="1"/>
            <p:nvPr/>
          </p:nvSpPr>
          <p:spPr>
            <a:xfrm>
              <a:off x="8016460" y="898722"/>
              <a:ext cx="3870740" cy="923330"/>
            </a:xfrm>
            <a:prstGeom prst="rect">
              <a:avLst/>
            </a:prstGeom>
            <a:noFill/>
          </p:spPr>
          <p:txBody>
            <a:bodyPr wrap="none" rtlCol="0">
              <a:spAutoFit/>
            </a:bodyPr>
            <a:lstStyle/>
            <a:p>
              <a:r>
                <a:rPr lang="en-US" dirty="0">
                  <a:solidFill>
                    <a:srgbClr val="FF0000"/>
                  </a:solidFill>
                </a:rPr>
                <a:t>Not today!</a:t>
              </a:r>
            </a:p>
            <a:p>
              <a:r>
                <a:rPr lang="en-US" dirty="0">
                  <a:solidFill>
                    <a:srgbClr val="FF0000"/>
                  </a:solidFill>
                </a:rPr>
                <a:t>Check out our 6/2/20 workshop:</a:t>
              </a:r>
            </a:p>
            <a:p>
              <a:r>
                <a:rPr lang="en-US" dirty="0">
                  <a:solidFill>
                    <a:srgbClr val="FF0000"/>
                  </a:solidFill>
                </a:rPr>
                <a:t>https://</a:t>
              </a:r>
              <a:r>
                <a:rPr lang="en-US" dirty="0" err="1">
                  <a:solidFill>
                    <a:srgbClr val="FF0000"/>
                  </a:solidFill>
                </a:rPr>
                <a:t>tufts.libcal.com</a:t>
              </a:r>
              <a:r>
                <a:rPr lang="en-US" dirty="0">
                  <a:solidFill>
                    <a:srgbClr val="FF0000"/>
                  </a:solidFill>
                </a:rPr>
                <a:t>/event/6716203</a:t>
              </a:r>
            </a:p>
          </p:txBody>
        </p:sp>
      </p:grpSp>
      <p:sp>
        <p:nvSpPr>
          <p:cNvPr id="15" name="Rectangle 14">
            <a:extLst>
              <a:ext uri="{FF2B5EF4-FFF2-40B4-BE49-F238E27FC236}">
                <a16:creationId xmlns:a16="http://schemas.microsoft.com/office/drawing/2014/main" id="{E72BB0B9-BEC7-A349-B401-1E3F89A5DDCF}"/>
              </a:ext>
            </a:extLst>
          </p:cNvPr>
          <p:cNvSpPr/>
          <p:nvPr/>
        </p:nvSpPr>
        <p:spPr>
          <a:xfrm>
            <a:off x="6702087" y="6475768"/>
            <a:ext cx="5185113" cy="276999"/>
          </a:xfrm>
          <a:prstGeom prst="rect">
            <a:avLst/>
          </a:prstGeom>
        </p:spPr>
        <p:txBody>
          <a:bodyPr wrap="square">
            <a:spAutoFit/>
          </a:bodyPr>
          <a:lstStyle/>
          <a:p>
            <a:r>
              <a:rPr lang="en-US" sz="1200" dirty="0"/>
              <a:t>https://i0.wp.com/science-</a:t>
            </a:r>
            <a:r>
              <a:rPr lang="en-US" sz="1200" dirty="0" err="1"/>
              <a:t>explained.com</a:t>
            </a:r>
            <a:r>
              <a:rPr lang="en-US" sz="1200" dirty="0"/>
              <a:t>/</a:t>
            </a:r>
            <a:r>
              <a:rPr lang="en-US" sz="1200" dirty="0" err="1"/>
              <a:t>wp</a:t>
            </a:r>
            <a:r>
              <a:rPr lang="en-US" sz="1200" dirty="0"/>
              <a:t>-content/uploads/2013/08/</a:t>
            </a:r>
            <a:r>
              <a:rPr lang="en-US" sz="1200" dirty="0" err="1"/>
              <a:t>Cell.jpg</a:t>
            </a:r>
            <a:endParaRPr lang="en-US" sz="1200" dirty="0"/>
          </a:p>
        </p:txBody>
      </p:sp>
    </p:spTree>
    <p:extLst>
      <p:ext uri="{BB962C8B-B14F-4D97-AF65-F5344CB8AC3E}">
        <p14:creationId xmlns:p14="http://schemas.microsoft.com/office/powerpoint/2010/main" val="979350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0" y="47501"/>
            <a:ext cx="10515600" cy="840828"/>
          </a:xfrm>
        </p:spPr>
        <p:txBody>
          <a:bodyPr>
            <a:normAutofit/>
          </a:bodyPr>
          <a:lstStyle/>
          <a:p>
            <a:r>
              <a:rPr lang="en-US" dirty="0">
                <a:solidFill>
                  <a:schemeClr val="accent1"/>
                </a:solidFill>
              </a:rPr>
              <a:t>Next Generation Sequencing (NGS)</a:t>
            </a:r>
          </a:p>
        </p:txBody>
      </p:sp>
      <p:pic>
        <p:nvPicPr>
          <p:cNvPr id="8" name="Picture 7" descr="A close up of a map&#10;&#10;Description automatically generated">
            <a:extLst>
              <a:ext uri="{FF2B5EF4-FFF2-40B4-BE49-F238E27FC236}">
                <a16:creationId xmlns:a16="http://schemas.microsoft.com/office/drawing/2014/main" id="{E5AB22F0-17EB-224B-A61B-FD68F4D27305}"/>
              </a:ext>
            </a:extLst>
          </p:cNvPr>
          <p:cNvPicPr>
            <a:picLocks noChangeAspect="1"/>
          </p:cNvPicPr>
          <p:nvPr/>
        </p:nvPicPr>
        <p:blipFill rotWithShape="1">
          <a:blip r:embed="rId2"/>
          <a:srcRect b="51296"/>
          <a:stretch/>
        </p:blipFill>
        <p:spPr>
          <a:xfrm>
            <a:off x="1511492" y="888329"/>
            <a:ext cx="8665756" cy="5538911"/>
          </a:xfrm>
          <a:prstGeom prst="rect">
            <a:avLst/>
          </a:prstGeom>
        </p:spPr>
      </p:pic>
      <p:sp>
        <p:nvSpPr>
          <p:cNvPr id="9" name="Rectangle 8">
            <a:extLst>
              <a:ext uri="{FF2B5EF4-FFF2-40B4-BE49-F238E27FC236}">
                <a16:creationId xmlns:a16="http://schemas.microsoft.com/office/drawing/2014/main" id="{2C80B9E6-D033-5947-A562-37B23BA5CDC2}"/>
              </a:ext>
            </a:extLst>
          </p:cNvPr>
          <p:cNvSpPr/>
          <p:nvPr/>
        </p:nvSpPr>
        <p:spPr>
          <a:xfrm>
            <a:off x="5844370" y="6441167"/>
            <a:ext cx="7796213" cy="369332"/>
          </a:xfrm>
          <a:prstGeom prst="rect">
            <a:avLst/>
          </a:prstGeom>
        </p:spPr>
        <p:txBody>
          <a:bodyPr wrap="square">
            <a:spAutoFit/>
          </a:bodyPr>
          <a:lstStyle/>
          <a:p>
            <a:r>
              <a:rPr lang="en-US" dirty="0">
                <a:hlinkClick r:id="rId3"/>
              </a:rPr>
              <a:t>https://sites.google.com/site/himbcorelab/illumina_sequencing</a:t>
            </a:r>
            <a:endParaRPr lang="en-US" dirty="0"/>
          </a:p>
        </p:txBody>
      </p:sp>
    </p:spTree>
    <p:extLst>
      <p:ext uri="{BB962C8B-B14F-4D97-AF65-F5344CB8AC3E}">
        <p14:creationId xmlns:p14="http://schemas.microsoft.com/office/powerpoint/2010/main" val="138628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91CB5-E6BC-6544-B503-DC2462E12400}"/>
              </a:ext>
            </a:extLst>
          </p:cNvPr>
          <p:cNvSpPr>
            <a:spLocks noGrp="1"/>
          </p:cNvSpPr>
          <p:nvPr>
            <p:ph type="title"/>
          </p:nvPr>
        </p:nvSpPr>
        <p:spPr>
          <a:xfrm>
            <a:off x="0" y="47501"/>
            <a:ext cx="10515600" cy="840828"/>
          </a:xfrm>
        </p:spPr>
        <p:txBody>
          <a:bodyPr>
            <a:normAutofit/>
          </a:bodyPr>
          <a:lstStyle/>
          <a:p>
            <a:r>
              <a:rPr lang="en-US" dirty="0">
                <a:solidFill>
                  <a:schemeClr val="accent1"/>
                </a:solidFill>
              </a:rPr>
              <a:t>Next Generation Sequencing (NGS)</a:t>
            </a:r>
          </a:p>
        </p:txBody>
      </p:sp>
      <p:pic>
        <p:nvPicPr>
          <p:cNvPr id="4" name="Picture 3" descr="A close up of a map&#10;&#10;Description automatically generated">
            <a:extLst>
              <a:ext uri="{FF2B5EF4-FFF2-40B4-BE49-F238E27FC236}">
                <a16:creationId xmlns:a16="http://schemas.microsoft.com/office/drawing/2014/main" id="{F17BB648-D475-2D49-ABB5-813D40E5B60F}"/>
              </a:ext>
            </a:extLst>
          </p:cNvPr>
          <p:cNvPicPr>
            <a:picLocks noChangeAspect="1"/>
          </p:cNvPicPr>
          <p:nvPr/>
        </p:nvPicPr>
        <p:blipFill rotWithShape="1">
          <a:blip r:embed="rId2"/>
          <a:srcRect t="48791"/>
          <a:stretch/>
        </p:blipFill>
        <p:spPr>
          <a:xfrm>
            <a:off x="1354329" y="888329"/>
            <a:ext cx="8175433" cy="5494324"/>
          </a:xfrm>
          <a:prstGeom prst="rect">
            <a:avLst/>
          </a:prstGeom>
        </p:spPr>
      </p:pic>
      <p:sp>
        <p:nvSpPr>
          <p:cNvPr id="5" name="Rectangle 4">
            <a:extLst>
              <a:ext uri="{FF2B5EF4-FFF2-40B4-BE49-F238E27FC236}">
                <a16:creationId xmlns:a16="http://schemas.microsoft.com/office/drawing/2014/main" id="{47F3D218-6EC4-1E4B-A3E2-EB1084872A7E}"/>
              </a:ext>
            </a:extLst>
          </p:cNvPr>
          <p:cNvSpPr/>
          <p:nvPr/>
        </p:nvSpPr>
        <p:spPr>
          <a:xfrm>
            <a:off x="5591175" y="6488668"/>
            <a:ext cx="6600825" cy="369332"/>
          </a:xfrm>
          <a:prstGeom prst="rect">
            <a:avLst/>
          </a:prstGeom>
        </p:spPr>
        <p:txBody>
          <a:bodyPr wrap="square">
            <a:spAutoFit/>
          </a:bodyPr>
          <a:lstStyle/>
          <a:p>
            <a:r>
              <a:rPr lang="en-US" dirty="0">
                <a:hlinkClick r:id="rId3"/>
              </a:rPr>
              <a:t>https://sites.google.com/site/himbcorelab/illumina_sequencing</a:t>
            </a:r>
            <a:endParaRPr lang="en-US" dirty="0"/>
          </a:p>
        </p:txBody>
      </p:sp>
    </p:spTree>
    <p:extLst>
      <p:ext uri="{BB962C8B-B14F-4D97-AF65-F5344CB8AC3E}">
        <p14:creationId xmlns:p14="http://schemas.microsoft.com/office/powerpoint/2010/main" val="1046530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41191</TotalTime>
  <Words>1386</Words>
  <Application>Microsoft Macintosh PowerPoint</Application>
  <PresentationFormat>Widescreen</PresentationFormat>
  <Paragraphs>195</Paragraphs>
  <Slides>27</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Intro to NGS Bioinformatics using Tufts HPC</vt:lpstr>
      <vt:lpstr>PowerPoint Presentation</vt:lpstr>
      <vt:lpstr>PowerPoint Presentation</vt:lpstr>
      <vt:lpstr>PowerPoint Presentation</vt:lpstr>
      <vt:lpstr>DNA and RNA in a cell</vt:lpstr>
      <vt:lpstr>Two common analysis goals</vt:lpstr>
      <vt:lpstr>This workshop will cover DNA sequencing </vt:lpstr>
      <vt:lpstr>Next Generation Sequencing (NGS)</vt:lpstr>
      <vt:lpstr>Next Generation Sequencing (NGS)</vt:lpstr>
      <vt:lpstr>Next Generation Sequencing (NGS)</vt:lpstr>
      <vt:lpstr>Next Generation Sequencing (NGS)</vt:lpstr>
      <vt:lpstr>Next Generation Sequencing (NGS)</vt:lpstr>
      <vt:lpstr>Paired end vs Single end reads</vt:lpstr>
      <vt:lpstr>Exome Sequencing</vt:lpstr>
      <vt:lpstr>The result: lots of short reads</vt:lpstr>
      <vt:lpstr>Variant Calling workflow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for this class</vt:lpstr>
      <vt:lpstr>For this class, I’ve created a small dataset</vt:lpstr>
      <vt:lpstr>Variant Calling workflow</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Anaconda on the Tufts HPC</dc:title>
  <dc:creator>Batorsky, Rebecca E.</dc:creator>
  <cp:lastModifiedBy>Microsoft Office User</cp:lastModifiedBy>
  <cp:revision>471</cp:revision>
  <cp:lastPrinted>2019-12-06T04:01:07Z</cp:lastPrinted>
  <dcterms:created xsi:type="dcterms:W3CDTF">2019-07-26T18:40:10Z</dcterms:created>
  <dcterms:modified xsi:type="dcterms:W3CDTF">2020-05-19T11:08:37Z</dcterms:modified>
</cp:coreProperties>
</file>